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64" d="100"/>
          <a:sy n="164" d="100"/>
        </p:scale>
        <p:origin x="-112" y="-16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87831017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 name="Shape 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Any time you control the phone by changing its orientation, a gyroscope is at work</a:t>
            </a:r>
          </a:p>
          <a:p>
            <a:pPr marL="457200" lvl="0" indent="-228600" rtl="0">
              <a:spcBef>
                <a:spcPts val="0"/>
              </a:spcBef>
            </a:pPr>
            <a:r>
              <a:rPr lang="en"/>
              <a:t>When you rotate your phone 90 degrees for a landscape view rather than portrait, gyroscope senses that</a:t>
            </a:r>
          </a:p>
          <a:p>
            <a:pPr marL="457200" lvl="0" indent="-228600" rtl="0">
              <a:spcBef>
                <a:spcPts val="0"/>
              </a:spcBef>
            </a:pPr>
            <a:r>
              <a:rPr lang="en"/>
              <a:t>“Shake to undo” command</a:t>
            </a:r>
          </a:p>
          <a:p>
            <a:pPr marL="457200" lvl="0" indent="-228600">
              <a:spcBef>
                <a:spcPts val="0"/>
              </a:spcBef>
            </a:pPr>
            <a:r>
              <a:rPr lang="en"/>
              <a:t>Anything that involves tilting the screen - a lot of games use this feature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Fall-detection devices also use accelerometers</a:t>
            </a:r>
          </a:p>
          <a:p>
            <a:pPr lvl="0">
              <a:spcBef>
                <a:spcPts val="0"/>
              </a:spcBef>
              <a:buNone/>
            </a:pPr>
            <a:endParaRPr/>
          </a:p>
          <a:p>
            <a:pPr lvl="0">
              <a:spcBef>
                <a:spcPts val="0"/>
              </a:spcBef>
              <a:buNone/>
            </a:pPr>
            <a:r>
              <a:rPr lang="en"/>
              <a:t>And can actually confirm a fall by determining how smooth the change in acceleration was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Accelerometers are also used to detect sudden free falls in laptops and turn off hard drive to protect it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Tesla uses an accelerometer to detect when the driver has let off the gas pedal</a:t>
            </a:r>
          </a:p>
          <a:p>
            <a:pPr lvl="0">
              <a:spcBef>
                <a:spcPts val="0"/>
              </a:spcBef>
              <a:buNone/>
            </a:pPr>
            <a:endParaRPr/>
          </a:p>
          <a:p>
            <a:pPr lvl="0">
              <a:spcBef>
                <a:spcPts val="0"/>
              </a:spcBef>
              <a:buNone/>
            </a:pPr>
            <a:r>
              <a:rPr lang="en"/>
              <a:t>And as a consequence, the brake lights are activated even though the brake pedal was never pushed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buNone/>
            </a:pPr>
            <a:r>
              <a:rPr lang="en"/>
              <a:t>S</a:t>
            </a:r>
            <a:r>
              <a:rPr lang="en">
                <a:solidFill>
                  <a:schemeClr val="dk1"/>
                </a:solidFill>
              </a:rPr>
              <a:t>eismologi</a:t>
            </a:r>
            <a:r>
              <a:rPr lang="en"/>
              <a:t>sts are not able to survey that many locations at once</a:t>
            </a:r>
          </a:p>
          <a:p>
            <a:pPr lvl="0" rtl="0">
              <a:lnSpc>
                <a:spcPct val="115000"/>
              </a:lnSpc>
              <a:spcBef>
                <a:spcPts val="0"/>
              </a:spcBef>
              <a:buNone/>
            </a:pPr>
            <a:endParaRPr/>
          </a:p>
          <a:p>
            <a:pPr lvl="0" rtl="0">
              <a:lnSpc>
                <a:spcPct val="115000"/>
              </a:lnSpc>
              <a:spcBef>
                <a:spcPts val="0"/>
              </a:spcBef>
              <a:buNone/>
            </a:pPr>
            <a:r>
              <a:rPr lang="en"/>
              <a:t>UC Berkeley created MyQuake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Before accelerometers, a bionic leg for example, operated by pressure zones</a:t>
            </a:r>
          </a:p>
          <a:p>
            <a:pPr lvl="0">
              <a:spcBef>
                <a:spcPts val="0"/>
              </a:spcBef>
              <a:buNone/>
            </a:pPr>
            <a:endParaRPr/>
          </a:p>
          <a:p>
            <a:pPr lvl="0">
              <a:spcBef>
                <a:spcPts val="0"/>
              </a:spcBef>
              <a:buNone/>
            </a:pPr>
            <a:r>
              <a:rPr lang="en"/>
              <a:t>When the user would take a step</a:t>
            </a:r>
          </a:p>
          <a:p>
            <a:pPr lvl="0">
              <a:spcBef>
                <a:spcPts val="0"/>
              </a:spcBef>
              <a:buNone/>
            </a:pPr>
            <a:endParaRPr/>
          </a:p>
          <a:p>
            <a:pPr lvl="0" rtl="0">
              <a:lnSpc>
                <a:spcPct val="115000"/>
              </a:lnSpc>
              <a:spcBef>
                <a:spcPts val="0"/>
              </a:spcBef>
              <a:buNone/>
            </a:pPr>
            <a:r>
              <a:rPr lang="en"/>
              <a:t>But now, f</a:t>
            </a:r>
            <a:r>
              <a:rPr lang="en" sz="1950">
                <a:solidFill>
                  <a:schemeClr val="dk1"/>
                </a:solidFill>
                <a:latin typeface="Helvetica Neue"/>
                <a:ea typeface="Helvetica Neue"/>
                <a:cs typeface="Helvetica Neue"/>
                <a:sym typeface="Helvetica Neue"/>
              </a:rPr>
              <a:t>orce sensors and accelerometers keep track of the leg's position relative to the environment and the user</a:t>
            </a:r>
          </a:p>
          <a:p>
            <a:pPr lvl="0" rtl="0">
              <a:lnSpc>
                <a:spcPct val="115000"/>
              </a:lnSpc>
              <a:spcBef>
                <a:spcPts val="0"/>
              </a:spcBef>
              <a:buNone/>
            </a:pPr>
            <a:endParaRPr sz="1950">
              <a:solidFill>
                <a:schemeClr val="dk1"/>
              </a:solidFill>
              <a:latin typeface="Helvetica Neue"/>
              <a:ea typeface="Helvetica Neue"/>
              <a:cs typeface="Helvetica Neue"/>
              <a:sym typeface="Helvetica Neue"/>
            </a:endParaRPr>
          </a:p>
          <a:p>
            <a:pPr lvl="0" rtl="0">
              <a:lnSpc>
                <a:spcPct val="115000"/>
              </a:lnSpc>
              <a:spcBef>
                <a:spcPts val="0"/>
              </a:spcBef>
              <a:buNone/>
            </a:pPr>
            <a:r>
              <a:rPr lang="en" sz="1950">
                <a:solidFill>
                  <a:schemeClr val="dk1"/>
                </a:solidFill>
                <a:latin typeface="Helvetica Neue"/>
                <a:ea typeface="Helvetica Neue"/>
                <a:cs typeface="Helvetica Neue"/>
                <a:sym typeface="Helvetica Neue"/>
              </a:rPr>
              <a:t>And </a:t>
            </a:r>
            <a:r>
              <a:rPr lang="en" sz="1050">
                <a:solidFill>
                  <a:schemeClr val="dk1"/>
                </a:solidFill>
              </a:rPr>
              <a:t>processors analyze this input at a rate of 1000 times per second, deciding how best to respond—when to release tension and when to maintain it.</a:t>
            </a:r>
          </a:p>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Shape 1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One important application of gyroscopes is in INSs</a:t>
            </a:r>
          </a:p>
          <a:p>
            <a:pPr marL="457200" lvl="0" indent="-228600" rtl="0">
              <a:spcBef>
                <a:spcPts val="0"/>
              </a:spcBef>
            </a:pPr>
            <a:r>
              <a:rPr lang="en"/>
              <a:t>Typically, an IMU (Inertial Measurement Unit) contains 3 orthogonal rate-gyroscopes and 3 orthogonal rate-accelerometers</a:t>
            </a:r>
          </a:p>
          <a:p>
            <a:pPr marL="457200" lvl="0" indent="-228600" rtl="0">
              <a:spcBef>
                <a:spcPts val="0"/>
              </a:spcBef>
            </a:pPr>
            <a:r>
              <a:rPr lang="en"/>
              <a:t>So, it can measure the angular velocity and linear acceleration of the object, and use those to calculate the position/orientation/velocity</a:t>
            </a:r>
          </a:p>
          <a:p>
            <a:pPr marL="457200" lvl="0" indent="-228600" rtl="0">
              <a:spcBef>
                <a:spcPts val="0"/>
              </a:spcBef>
            </a:pPr>
            <a:r>
              <a:rPr lang="en"/>
              <a:t>Generally, initial position/velocity is provided from elsewhere (GPS, etc.), and then the object’s position/orientation is determined using the motion sensors</a:t>
            </a:r>
          </a:p>
          <a:p>
            <a:pPr marL="457200" lvl="0" indent="-228600" rtl="0">
              <a:spcBef>
                <a:spcPts val="0"/>
              </a:spcBef>
            </a:pPr>
            <a:r>
              <a:rPr lang="en"/>
              <a:t>Once you know the initial position/velocity, no external references are needed (so it is immune to jamming/deception)</a:t>
            </a:r>
          </a:p>
          <a:p>
            <a:pPr marL="457200" lvl="0" indent="-228600" rtl="0">
              <a:spcBef>
                <a:spcPts val="0"/>
              </a:spcBef>
            </a:pPr>
            <a:r>
              <a:rPr lang="en"/>
              <a:t>Accelerometers can measure the current linear acceleration, so they can tell us which way the object is moving relative to itself (forwards, back, up, down, etc.), but not relative to its surroundings, as an accelerometer can’t tell which way the object is facing</a:t>
            </a:r>
          </a:p>
          <a:p>
            <a:pPr marL="457200" lvl="0" indent="-228600">
              <a:spcBef>
                <a:spcPts val="0"/>
              </a:spcBef>
            </a:pPr>
            <a:r>
              <a:rPr lang="en"/>
              <a:t>Gyroscopes measure angular velocity, and that takes care of orientation. Put the linear acceleration and angular velocity together, and you can reliably track the position of an object relative to its surroundings</a:t>
            </a:r>
          </a:p>
          <a:p>
            <a:pPr lv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Gyroscopes play a significant role in the operation of an airplane - the altitude/heading indicators and the turn coordinator all rely on a gyroscope</a:t>
            </a:r>
          </a:p>
          <a:p>
            <a:pPr marL="457200" lvl="0" indent="-228600" rtl="0">
              <a:spcBef>
                <a:spcPts val="0"/>
              </a:spcBef>
            </a:pPr>
            <a:r>
              <a:rPr lang="en"/>
              <a:t>Vacuum pump on the airplane sucks air in, which causes the gyroscope to spin, and gather readings used for the indicators</a:t>
            </a:r>
          </a:p>
          <a:p>
            <a:pPr marL="457200" lvl="0" indent="-228600" rtl="0">
              <a:spcBef>
                <a:spcPts val="0"/>
              </a:spcBef>
            </a:pPr>
            <a:r>
              <a:rPr lang="en"/>
              <a:t>A vacuum pressure regulator is used to maintain constant vacuum pressure (otherwise you get inaccurate readings)</a:t>
            </a:r>
          </a:p>
          <a:p>
            <a:pPr marL="457200" lvl="0" indent="-228600" rtl="0">
              <a:spcBef>
                <a:spcPts val="0"/>
              </a:spcBef>
            </a:pPr>
            <a:r>
              <a:rPr lang="en"/>
              <a:t>Also, the air must be moving at the right speed through the vacuum, because if the gyro rotates too slow, the instruments are laggy and slow to respond, while if the gyro rotates too fast, the instruments freak out and overreact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Shape 1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USS Henderson was the first ship to use gyroscopic stabilization</a:t>
            </a:r>
          </a:p>
          <a:p>
            <a:pPr marL="457200" lvl="0" indent="-228600" rtl="0">
              <a:spcBef>
                <a:spcPts val="0"/>
              </a:spcBef>
            </a:pPr>
            <a:r>
              <a:rPr lang="en"/>
              <a:t>Picture: 2 25-ton stabilizing gyroscopes being installed</a:t>
            </a:r>
          </a:p>
          <a:p>
            <a:pPr marL="457200" lvl="0" indent="-228600" rtl="0">
              <a:spcBef>
                <a:spcPts val="0"/>
              </a:spcBef>
            </a:pPr>
            <a:r>
              <a:rPr lang="en"/>
              <a:t>Fieux ship stabilizer: the two gyro-wheels are geared together so that their velocities are always equal and opposite</a:t>
            </a:r>
          </a:p>
          <a:p>
            <a:pPr marL="457200" lvl="0" indent="-228600">
              <a:spcBef>
                <a:spcPts val="0"/>
              </a:spcBef>
            </a:pPr>
            <a:r>
              <a:rPr lang="en"/>
              <a:t>It can sense when the ship rolls, and generates a counteracting roll using the ship’s spinning rotor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 name="Shape 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Acceleration is the rate at which an object changes its velocity</a:t>
            </a:r>
          </a:p>
          <a:p>
            <a:pPr lvl="0">
              <a:spcBef>
                <a:spcPts val="0"/>
              </a:spcBef>
              <a:buNone/>
            </a:pPr>
            <a:endParaRPr/>
          </a:p>
          <a:p>
            <a:pPr lvl="0">
              <a:spcBef>
                <a:spcPts val="0"/>
              </a:spcBef>
              <a:buNone/>
            </a:pPr>
            <a:r>
              <a:rPr lang="en"/>
              <a:t>The measurement is calculated by dividing speed by time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a:spcBef>
                <a:spcPts val="0"/>
              </a:spcBef>
            </a:pPr>
            <a:r>
              <a:rPr lang="en"/>
              <a:t>Used to locate the position of the missile after it takes off from a known location with a known acceleration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Dead reckoning is the process of determining the current position of an object by using an initial position, and updating that position as new data is gathered</a:t>
            </a:r>
          </a:p>
          <a:p>
            <a:pPr marL="457200" lvl="0" indent="-228600" rtl="0">
              <a:spcBef>
                <a:spcPts val="0"/>
              </a:spcBef>
            </a:pPr>
            <a:r>
              <a:rPr lang="en"/>
              <a:t>(cool fact): Animals such as rodents, ants, geese, use dead reckoning to estimate their current position based on their starting point and past movements</a:t>
            </a:r>
          </a:p>
          <a:p>
            <a:pPr marL="457200" lvl="0" indent="-228600">
              <a:spcBef>
                <a:spcPts val="0"/>
              </a:spcBef>
            </a:pPr>
            <a:r>
              <a:rPr lang="en"/>
              <a:t>Dead reckoning is used for car navigation to estimate the current position when GPS signals are lost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Shape 2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Accelerometers can either use the continuous gravitational pull which is considered static force</a:t>
            </a:r>
          </a:p>
          <a:p>
            <a:pPr lvl="0">
              <a:spcBef>
                <a:spcPts val="0"/>
              </a:spcBef>
              <a:buNone/>
            </a:pPr>
            <a:endParaRPr/>
          </a:p>
          <a:p>
            <a:pPr lvl="0">
              <a:spcBef>
                <a:spcPts val="0"/>
              </a:spcBef>
              <a:buNone/>
            </a:pPr>
            <a:r>
              <a:rPr lang="en"/>
              <a:t>Or dynamic force such as the movement of a smartphone where the axes can sense the motion of the device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I did not have the time to become an expert on angular displacement, velocity, and acceleration.</a:t>
            </a:r>
          </a:p>
          <a:p>
            <a:pPr lvl="0">
              <a:spcBef>
                <a:spcPts val="0"/>
              </a:spcBef>
              <a:buNone/>
            </a:pPr>
            <a:r>
              <a:rPr lang="en"/>
              <a:t>Displacement has to do with the position of the vector on the circle. </a:t>
            </a:r>
          </a:p>
          <a:p>
            <a:pPr lvl="0">
              <a:spcBef>
                <a:spcPts val="0"/>
              </a:spcBef>
              <a:buNone/>
            </a:pPr>
            <a:r>
              <a:rPr lang="en"/>
              <a:t>Velocity has to do with the rate of change of angular displacement: how fast the vector is moving around the circle.</a:t>
            </a:r>
          </a:p>
          <a:p>
            <a:pPr lvl="0">
              <a:spcBef>
                <a:spcPts val="0"/>
              </a:spcBef>
              <a:buNone/>
            </a:pPr>
            <a:r>
              <a:rPr lang="en"/>
              <a:t>Acceleration has to do with the rate of change of angular velocity: how fast is the vector </a:t>
            </a:r>
            <a:r>
              <a:rPr lang="en" i="1"/>
              <a:t>changing moving speed</a:t>
            </a:r>
            <a:r>
              <a:rPr lang="en"/>
              <a:t> around the circle. </a:t>
            </a:r>
          </a:p>
          <a:p>
            <a:pPr lvl="0">
              <a:spcBef>
                <a:spcPts val="0"/>
              </a:spcBef>
              <a:buNone/>
            </a:pPr>
            <a:endParaRPr/>
          </a:p>
          <a:p>
            <a:pPr lvl="0">
              <a:spcBef>
                <a:spcPts val="0"/>
              </a:spcBef>
              <a:buNone/>
            </a:pPr>
            <a:r>
              <a:rPr lang="en"/>
              <a:t>Gyroscopes measure the angular velocity, and you can take the derivative/integral to get the acceleration/displacement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The main purpose of a gyroscope is to measure the orientation of an object: how it is oriented in relation to the ground/its surroundings</a:t>
            </a:r>
          </a:p>
          <a:p>
            <a:pPr marL="457200" lvl="0" indent="-228600">
              <a:spcBef>
                <a:spcPts val="0"/>
              </a:spcBef>
            </a:pPr>
            <a:r>
              <a:rPr lang="en"/>
              <a:t>Main Idea: the axis of rotation is unaffected by the spinning rings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pPr>
            <a:r>
              <a:rPr lang="en"/>
              <a:t>While spinning, the gyroscope is very reluctant to change its initial orientation. And when I say “very reluctant” I mean “gravity-defyingly reluctant.” This is the property of rigidity in space.</a:t>
            </a:r>
          </a:p>
          <a:p>
            <a:pPr marL="457200" lvl="0" indent="-228600" rtl="0">
              <a:spcBef>
                <a:spcPts val="0"/>
              </a:spcBef>
            </a:pPr>
            <a:r>
              <a:rPr lang="en"/>
              <a:t>Spinning tops fall over if simply placed on a flat surface. If you spin them, however, they remain upright until the spinning stops.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Most new devices contain both, accelerometer and gyroscope</a:t>
            </a:r>
          </a:p>
          <a:p>
            <a:pPr lvl="0">
              <a:spcBef>
                <a:spcPts val="0"/>
              </a:spcBef>
              <a:buNone/>
            </a:pPr>
            <a:endParaRPr/>
          </a:p>
          <a:p>
            <a:pPr lvl="0">
              <a:spcBef>
                <a:spcPts val="0"/>
              </a:spcBef>
              <a:buNone/>
            </a:pPr>
            <a:r>
              <a:rPr lang="en"/>
              <a:t>Apple watch, most smartphones, and most activity tracking bands such as the Fitbit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The compass app uses an accelerometer to detect the direction in which the phone is pointed</a:t>
            </a:r>
          </a:p>
          <a:p>
            <a:pPr lvl="0">
              <a:spcBef>
                <a:spcPts val="0"/>
              </a:spcBef>
              <a:buNone/>
            </a:pPr>
            <a:endParaRPr/>
          </a:p>
          <a:p>
            <a:pPr lvl="0">
              <a:spcBef>
                <a:spcPts val="0"/>
              </a:spcBef>
              <a:buNone/>
            </a:pPr>
            <a:r>
              <a:rPr lang="en"/>
              <a:t>The stargazing app does the same thing and is able to produce the constellations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sp>
        <p:nvSpPr>
          <p:cNvPr id="10" name="Shape 10"/>
          <p:cNvSpPr/>
          <p:nvPr/>
        </p:nvSpPr>
        <p:spPr>
          <a:xfrm>
            <a:off x="0" y="100"/>
            <a:ext cx="9144000" cy="1711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cxnSp>
        <p:nvCxnSpPr>
          <p:cNvPr id="11" name="Shape 11"/>
          <p:cNvCxnSpPr/>
          <p:nvPr/>
        </p:nvCxnSpPr>
        <p:spPr>
          <a:xfrm>
            <a:off x="641934" y="3597500"/>
            <a:ext cx="390299" cy="0"/>
          </a:xfrm>
          <a:prstGeom prst="straightConnector1">
            <a:avLst/>
          </a:prstGeom>
          <a:noFill/>
          <a:ln w="28575" cap="flat" cmpd="sng">
            <a:solidFill>
              <a:schemeClr val="accent1"/>
            </a:solidFill>
            <a:prstDash val="solid"/>
            <a:round/>
            <a:headEnd type="none" w="med" len="med"/>
            <a:tailEnd type="none" w="med" len="med"/>
          </a:ln>
        </p:spPr>
      </p:cxnSp>
      <p:sp>
        <p:nvSpPr>
          <p:cNvPr id="12" name="Shape 12"/>
          <p:cNvSpPr txBox="1">
            <a:spLocks noGrp="1"/>
          </p:cNvSpPr>
          <p:nvPr>
            <p:ph type="ctrTitle"/>
          </p:nvPr>
        </p:nvSpPr>
        <p:spPr>
          <a:xfrm>
            <a:off x="512700" y="1893300"/>
            <a:ext cx="8118600" cy="1522800"/>
          </a:xfrm>
          <a:prstGeom prst="rect">
            <a:avLst/>
          </a:prstGeom>
        </p:spPr>
        <p:txBody>
          <a:bodyPr lIns="91425" tIns="91425" rIns="91425" bIns="91425" anchor="b" anchorCtr="0"/>
          <a:lstStyle>
            <a:lvl1pPr lvl="0">
              <a:spcBef>
                <a:spcPts val="0"/>
              </a:spcBef>
              <a:buClr>
                <a:schemeClr val="accent1"/>
              </a:buClr>
              <a:buSzPct val="100000"/>
              <a:defRPr sz="4200">
                <a:solidFill>
                  <a:schemeClr val="accent1"/>
                </a:solidFill>
              </a:defRPr>
            </a:lvl1pPr>
            <a:lvl2pPr lvl="1">
              <a:spcBef>
                <a:spcPts val="0"/>
              </a:spcBef>
              <a:buClr>
                <a:schemeClr val="accent1"/>
              </a:buClr>
              <a:buSzPct val="100000"/>
              <a:defRPr sz="4200">
                <a:solidFill>
                  <a:schemeClr val="accent1"/>
                </a:solidFill>
              </a:defRPr>
            </a:lvl2pPr>
            <a:lvl3pPr lvl="2">
              <a:spcBef>
                <a:spcPts val="0"/>
              </a:spcBef>
              <a:buClr>
                <a:schemeClr val="accent1"/>
              </a:buClr>
              <a:buSzPct val="100000"/>
              <a:defRPr sz="4200">
                <a:solidFill>
                  <a:schemeClr val="accent1"/>
                </a:solidFill>
              </a:defRPr>
            </a:lvl3pPr>
            <a:lvl4pPr lvl="3">
              <a:spcBef>
                <a:spcPts val="0"/>
              </a:spcBef>
              <a:buClr>
                <a:schemeClr val="accent1"/>
              </a:buClr>
              <a:buSzPct val="100000"/>
              <a:defRPr sz="4200">
                <a:solidFill>
                  <a:schemeClr val="accent1"/>
                </a:solidFill>
              </a:defRPr>
            </a:lvl4pPr>
            <a:lvl5pPr lvl="4">
              <a:spcBef>
                <a:spcPts val="0"/>
              </a:spcBef>
              <a:buClr>
                <a:schemeClr val="accent1"/>
              </a:buClr>
              <a:buSzPct val="100000"/>
              <a:defRPr sz="4200">
                <a:solidFill>
                  <a:schemeClr val="accent1"/>
                </a:solidFill>
              </a:defRPr>
            </a:lvl5pPr>
            <a:lvl6pPr lvl="5">
              <a:spcBef>
                <a:spcPts val="0"/>
              </a:spcBef>
              <a:buClr>
                <a:schemeClr val="accent1"/>
              </a:buClr>
              <a:buSzPct val="100000"/>
              <a:defRPr sz="4200">
                <a:solidFill>
                  <a:schemeClr val="accent1"/>
                </a:solidFill>
              </a:defRPr>
            </a:lvl6pPr>
            <a:lvl7pPr lvl="6">
              <a:spcBef>
                <a:spcPts val="0"/>
              </a:spcBef>
              <a:buClr>
                <a:schemeClr val="accent1"/>
              </a:buClr>
              <a:buSzPct val="100000"/>
              <a:defRPr sz="4200">
                <a:solidFill>
                  <a:schemeClr val="accent1"/>
                </a:solidFill>
              </a:defRPr>
            </a:lvl7pPr>
            <a:lvl8pPr lvl="7">
              <a:spcBef>
                <a:spcPts val="0"/>
              </a:spcBef>
              <a:buClr>
                <a:schemeClr val="accent1"/>
              </a:buClr>
              <a:buSzPct val="100000"/>
              <a:defRPr sz="4200">
                <a:solidFill>
                  <a:schemeClr val="accent1"/>
                </a:solidFill>
              </a:defRPr>
            </a:lvl8pPr>
            <a:lvl9pPr lvl="8">
              <a:spcBef>
                <a:spcPts val="0"/>
              </a:spcBef>
              <a:buClr>
                <a:schemeClr val="accent1"/>
              </a:buClr>
              <a:buSzPct val="100000"/>
              <a:defRPr sz="4200">
                <a:solidFill>
                  <a:schemeClr val="accent1"/>
                </a:solidFill>
              </a:defRPr>
            </a:lvl9pPr>
          </a:lstStyle>
          <a:p>
            <a:endParaRPr/>
          </a:p>
        </p:txBody>
      </p:sp>
      <p:sp>
        <p:nvSpPr>
          <p:cNvPr id="13" name="Shape 13"/>
          <p:cNvSpPr txBox="1">
            <a:spLocks noGrp="1"/>
          </p:cNvSpPr>
          <p:nvPr>
            <p:ph type="subTitle" idx="1"/>
          </p:nvPr>
        </p:nvSpPr>
        <p:spPr>
          <a:xfrm>
            <a:off x="512700" y="3840639"/>
            <a:ext cx="8118600" cy="787500"/>
          </a:xfrm>
          <a:prstGeom prst="rect">
            <a:avLst/>
          </a:prstGeom>
        </p:spPr>
        <p:txBody>
          <a:bodyPr lIns="91425" tIns="91425" rIns="91425" bIns="91425" anchor="t" anchorCtr="0"/>
          <a:lstStyle>
            <a:lvl1pPr lvl="0">
              <a:lnSpc>
                <a:spcPct val="100000"/>
              </a:lnSpc>
              <a:spcBef>
                <a:spcPts val="0"/>
              </a:spcBef>
              <a:spcAft>
                <a:spcPts val="0"/>
              </a:spcAft>
              <a:buClr>
                <a:schemeClr val="accent2"/>
              </a:buClr>
              <a:buSzPct val="100000"/>
              <a:buNone/>
              <a:defRPr sz="2400">
                <a:solidFill>
                  <a:schemeClr val="accent2"/>
                </a:solidFill>
              </a:defRPr>
            </a:lvl1pPr>
            <a:lvl2pPr lvl="1">
              <a:lnSpc>
                <a:spcPct val="100000"/>
              </a:lnSpc>
              <a:spcBef>
                <a:spcPts val="0"/>
              </a:spcBef>
              <a:spcAft>
                <a:spcPts val="0"/>
              </a:spcAft>
              <a:buClr>
                <a:schemeClr val="accent2"/>
              </a:buClr>
              <a:buSzPct val="100000"/>
              <a:buNone/>
              <a:defRPr sz="2400">
                <a:solidFill>
                  <a:schemeClr val="accent2"/>
                </a:solidFill>
              </a:defRPr>
            </a:lvl2pPr>
            <a:lvl3pPr lvl="2">
              <a:lnSpc>
                <a:spcPct val="100000"/>
              </a:lnSpc>
              <a:spcBef>
                <a:spcPts val="0"/>
              </a:spcBef>
              <a:spcAft>
                <a:spcPts val="0"/>
              </a:spcAft>
              <a:buClr>
                <a:schemeClr val="accent2"/>
              </a:buClr>
              <a:buSzPct val="100000"/>
              <a:buNone/>
              <a:defRPr sz="2400">
                <a:solidFill>
                  <a:schemeClr val="accent2"/>
                </a:solidFill>
              </a:defRPr>
            </a:lvl3pPr>
            <a:lvl4pPr lvl="3">
              <a:lnSpc>
                <a:spcPct val="100000"/>
              </a:lnSpc>
              <a:spcBef>
                <a:spcPts val="0"/>
              </a:spcBef>
              <a:spcAft>
                <a:spcPts val="0"/>
              </a:spcAft>
              <a:buClr>
                <a:schemeClr val="accent2"/>
              </a:buClr>
              <a:buSzPct val="100000"/>
              <a:buNone/>
              <a:defRPr sz="2400">
                <a:solidFill>
                  <a:schemeClr val="accent2"/>
                </a:solidFill>
              </a:defRPr>
            </a:lvl4pPr>
            <a:lvl5pPr lvl="4">
              <a:lnSpc>
                <a:spcPct val="100000"/>
              </a:lnSpc>
              <a:spcBef>
                <a:spcPts val="0"/>
              </a:spcBef>
              <a:spcAft>
                <a:spcPts val="0"/>
              </a:spcAft>
              <a:buClr>
                <a:schemeClr val="accent2"/>
              </a:buClr>
              <a:buSzPct val="100000"/>
              <a:buNone/>
              <a:defRPr sz="2400">
                <a:solidFill>
                  <a:schemeClr val="accent2"/>
                </a:solidFill>
              </a:defRPr>
            </a:lvl5pPr>
            <a:lvl6pPr lvl="5">
              <a:lnSpc>
                <a:spcPct val="100000"/>
              </a:lnSpc>
              <a:spcBef>
                <a:spcPts val="0"/>
              </a:spcBef>
              <a:spcAft>
                <a:spcPts val="0"/>
              </a:spcAft>
              <a:buClr>
                <a:schemeClr val="accent2"/>
              </a:buClr>
              <a:buSzPct val="100000"/>
              <a:buNone/>
              <a:defRPr sz="2400">
                <a:solidFill>
                  <a:schemeClr val="accent2"/>
                </a:solidFill>
              </a:defRPr>
            </a:lvl6pPr>
            <a:lvl7pPr lvl="6">
              <a:lnSpc>
                <a:spcPct val="100000"/>
              </a:lnSpc>
              <a:spcBef>
                <a:spcPts val="0"/>
              </a:spcBef>
              <a:spcAft>
                <a:spcPts val="0"/>
              </a:spcAft>
              <a:buClr>
                <a:schemeClr val="accent2"/>
              </a:buClr>
              <a:buSzPct val="100000"/>
              <a:buNone/>
              <a:defRPr sz="2400">
                <a:solidFill>
                  <a:schemeClr val="accent2"/>
                </a:solidFill>
              </a:defRPr>
            </a:lvl7pPr>
            <a:lvl8pPr lvl="7">
              <a:lnSpc>
                <a:spcPct val="100000"/>
              </a:lnSpc>
              <a:spcBef>
                <a:spcPts val="0"/>
              </a:spcBef>
              <a:spcAft>
                <a:spcPts val="0"/>
              </a:spcAft>
              <a:buClr>
                <a:schemeClr val="accent2"/>
              </a:buClr>
              <a:buSzPct val="100000"/>
              <a:buNone/>
              <a:defRPr sz="2400">
                <a:solidFill>
                  <a:schemeClr val="accent2"/>
                </a:solidFill>
              </a:defRPr>
            </a:lvl8pPr>
            <a:lvl9pPr lvl="8">
              <a:lnSpc>
                <a:spcPct val="100000"/>
              </a:lnSpc>
              <a:spcBef>
                <a:spcPts val="0"/>
              </a:spcBef>
              <a:spcAft>
                <a:spcPts val="0"/>
              </a:spcAft>
              <a:buClr>
                <a:schemeClr val="accent2"/>
              </a:buClr>
              <a:buSzPct val="100000"/>
              <a:buNone/>
              <a:defRPr sz="2400">
                <a:solidFill>
                  <a:schemeClr val="accent2"/>
                </a:solidFill>
              </a:defRPr>
            </a:lvl9pPr>
          </a:lstStyle>
          <a:p>
            <a:endParaRPr/>
          </a:p>
        </p:txBody>
      </p:sp>
      <p:sp>
        <p:nvSpPr>
          <p:cNvPr id="14" name="Shape 1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accent1"/>
                </a:solidFill>
              </a:rPr>
              <a:t>‹#›</a:t>
            </a:fld>
            <a:endParaRPr lang="en">
              <a:solidFill>
                <a:schemeClr val="accen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311700" y="1039650"/>
            <a:ext cx="8520600" cy="2106300"/>
          </a:xfrm>
          <a:prstGeom prst="rect">
            <a:avLst/>
          </a:prstGeom>
        </p:spPr>
        <p:txBody>
          <a:bodyPr lIns="91425" tIns="91425" rIns="91425" bIns="91425" anchor="b" anchorCtr="0"/>
          <a:lstStyle>
            <a:lvl1pPr lvl="0" algn="ctr">
              <a:spcBef>
                <a:spcPts val="0"/>
              </a:spcBef>
              <a:buSzPct val="100000"/>
              <a:defRPr sz="14000" b="1"/>
            </a:lvl1pPr>
            <a:lvl2pPr lvl="1" algn="ctr">
              <a:spcBef>
                <a:spcPts val="0"/>
              </a:spcBef>
              <a:buSzPct val="100000"/>
              <a:defRPr sz="14000" b="1"/>
            </a:lvl2pPr>
            <a:lvl3pPr lvl="2" algn="ctr">
              <a:spcBef>
                <a:spcPts val="0"/>
              </a:spcBef>
              <a:buSzPct val="100000"/>
              <a:defRPr sz="14000" b="1"/>
            </a:lvl3pPr>
            <a:lvl4pPr lvl="3" algn="ctr">
              <a:spcBef>
                <a:spcPts val="0"/>
              </a:spcBef>
              <a:buSzPct val="100000"/>
              <a:defRPr sz="14000" b="1"/>
            </a:lvl4pPr>
            <a:lvl5pPr lvl="4" algn="ctr">
              <a:spcBef>
                <a:spcPts val="0"/>
              </a:spcBef>
              <a:buSzPct val="100000"/>
              <a:defRPr sz="14000" b="1"/>
            </a:lvl5pPr>
            <a:lvl6pPr lvl="5" algn="ctr">
              <a:spcBef>
                <a:spcPts val="0"/>
              </a:spcBef>
              <a:buSzPct val="100000"/>
              <a:defRPr sz="14000" b="1"/>
            </a:lvl6pPr>
            <a:lvl7pPr lvl="6" algn="ctr">
              <a:spcBef>
                <a:spcPts val="0"/>
              </a:spcBef>
              <a:buSzPct val="100000"/>
              <a:defRPr sz="14000" b="1"/>
            </a:lvl7pPr>
            <a:lvl8pPr lvl="7" algn="ctr">
              <a:spcBef>
                <a:spcPts val="0"/>
              </a:spcBef>
              <a:buSzPct val="100000"/>
              <a:defRPr sz="14000" b="1"/>
            </a:lvl8pPr>
            <a:lvl9pPr lvl="8" algn="ctr">
              <a:spcBef>
                <a:spcPts val="0"/>
              </a:spcBef>
              <a:buSzPct val="100000"/>
              <a:defRPr sz="14000" b="1"/>
            </a:lvl9pPr>
          </a:lstStyle>
          <a:p>
            <a:endParaRPr/>
          </a:p>
        </p:txBody>
      </p:sp>
      <p:sp>
        <p:nvSpPr>
          <p:cNvPr id="51" name="Shape 51"/>
          <p:cNvSpPr txBox="1">
            <a:spLocks noGrp="1"/>
          </p:cNvSpPr>
          <p:nvPr>
            <p:ph type="body" idx="1"/>
          </p:nvPr>
        </p:nvSpPr>
        <p:spPr>
          <a:xfrm>
            <a:off x="311700" y="32284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2" name="Shape 5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3"/>
        <p:cNvGrpSpPr/>
        <p:nvPr/>
      </p:nvGrpSpPr>
      <p:grpSpPr>
        <a:xfrm>
          <a:off x="0" y="0"/>
          <a:ext cx="0" cy="0"/>
          <a:chOff x="0" y="0"/>
          <a:chExt cx="0" cy="0"/>
        </a:xfrm>
      </p:grpSpPr>
      <p:sp>
        <p:nvSpPr>
          <p:cNvPr id="54" name="Shape 5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5"/>
        <p:cNvGrpSpPr/>
        <p:nvPr/>
      </p:nvGrpSpPr>
      <p:grpSpPr>
        <a:xfrm>
          <a:off x="0" y="0"/>
          <a:ext cx="0" cy="0"/>
          <a:chOff x="0" y="0"/>
          <a:chExt cx="0" cy="0"/>
        </a:xfrm>
      </p:grpSpPr>
      <p:cxnSp>
        <p:nvCxnSpPr>
          <p:cNvPr id="16" name="Shape 16"/>
          <p:cNvCxnSpPr/>
          <p:nvPr/>
        </p:nvCxnSpPr>
        <p:spPr>
          <a:xfrm>
            <a:off x="641934" y="3597500"/>
            <a:ext cx="390299" cy="0"/>
          </a:xfrm>
          <a:prstGeom prst="straightConnector1">
            <a:avLst/>
          </a:prstGeom>
          <a:noFill/>
          <a:ln w="28575" cap="flat" cmpd="sng">
            <a:solidFill>
              <a:schemeClr val="lt2"/>
            </a:solidFill>
            <a:prstDash val="solid"/>
            <a:round/>
            <a:headEnd type="none" w="med" len="med"/>
            <a:tailEnd type="none" w="med" len="med"/>
          </a:ln>
        </p:spPr>
      </p:cxnSp>
      <p:sp>
        <p:nvSpPr>
          <p:cNvPr id="17" name="Shape 17"/>
          <p:cNvSpPr txBox="1">
            <a:spLocks noGrp="1"/>
          </p:cNvSpPr>
          <p:nvPr>
            <p:ph type="title"/>
          </p:nvPr>
        </p:nvSpPr>
        <p:spPr>
          <a:xfrm>
            <a:off x="512700" y="1893300"/>
            <a:ext cx="8118600" cy="1522800"/>
          </a:xfrm>
          <a:prstGeom prst="rect">
            <a:avLst/>
          </a:prstGeom>
        </p:spPr>
        <p:txBody>
          <a:bodyPr lIns="91425" tIns="91425" rIns="91425" bIns="91425" anchor="b" anchorCtr="0"/>
          <a:lstStyle>
            <a:lvl1pPr lvl="0">
              <a:spcBef>
                <a:spcPts val="0"/>
              </a:spcBef>
              <a:buClr>
                <a:schemeClr val="accent1"/>
              </a:buClr>
              <a:buSzPct val="100000"/>
              <a:defRPr sz="6000">
                <a:solidFill>
                  <a:schemeClr val="accent1"/>
                </a:solidFill>
              </a:defRPr>
            </a:lvl1pPr>
            <a:lvl2pPr lvl="1">
              <a:spcBef>
                <a:spcPts val="0"/>
              </a:spcBef>
              <a:buClr>
                <a:schemeClr val="accent1"/>
              </a:buClr>
              <a:buSzPct val="100000"/>
              <a:defRPr sz="6000">
                <a:solidFill>
                  <a:schemeClr val="accent1"/>
                </a:solidFill>
              </a:defRPr>
            </a:lvl2pPr>
            <a:lvl3pPr lvl="2">
              <a:spcBef>
                <a:spcPts val="0"/>
              </a:spcBef>
              <a:buClr>
                <a:schemeClr val="accent1"/>
              </a:buClr>
              <a:buSzPct val="100000"/>
              <a:defRPr sz="6000">
                <a:solidFill>
                  <a:schemeClr val="accent1"/>
                </a:solidFill>
              </a:defRPr>
            </a:lvl3pPr>
            <a:lvl4pPr lvl="3">
              <a:spcBef>
                <a:spcPts val="0"/>
              </a:spcBef>
              <a:buClr>
                <a:schemeClr val="accent1"/>
              </a:buClr>
              <a:buSzPct val="100000"/>
              <a:defRPr sz="6000">
                <a:solidFill>
                  <a:schemeClr val="accent1"/>
                </a:solidFill>
              </a:defRPr>
            </a:lvl4pPr>
            <a:lvl5pPr lvl="4">
              <a:spcBef>
                <a:spcPts val="0"/>
              </a:spcBef>
              <a:buClr>
                <a:schemeClr val="accent1"/>
              </a:buClr>
              <a:buSzPct val="100000"/>
              <a:defRPr sz="6000">
                <a:solidFill>
                  <a:schemeClr val="accent1"/>
                </a:solidFill>
              </a:defRPr>
            </a:lvl5pPr>
            <a:lvl6pPr lvl="5">
              <a:spcBef>
                <a:spcPts val="0"/>
              </a:spcBef>
              <a:buClr>
                <a:schemeClr val="accent1"/>
              </a:buClr>
              <a:buSzPct val="100000"/>
              <a:defRPr sz="6000">
                <a:solidFill>
                  <a:schemeClr val="accent1"/>
                </a:solidFill>
              </a:defRPr>
            </a:lvl6pPr>
            <a:lvl7pPr lvl="6">
              <a:spcBef>
                <a:spcPts val="0"/>
              </a:spcBef>
              <a:buClr>
                <a:schemeClr val="accent1"/>
              </a:buClr>
              <a:buSzPct val="100000"/>
              <a:defRPr sz="6000">
                <a:solidFill>
                  <a:schemeClr val="accent1"/>
                </a:solidFill>
              </a:defRPr>
            </a:lvl7pPr>
            <a:lvl8pPr lvl="7">
              <a:spcBef>
                <a:spcPts val="0"/>
              </a:spcBef>
              <a:buClr>
                <a:schemeClr val="accent1"/>
              </a:buClr>
              <a:buSzPct val="100000"/>
              <a:defRPr sz="6000">
                <a:solidFill>
                  <a:schemeClr val="accent1"/>
                </a:solidFill>
              </a:defRPr>
            </a:lvl8pPr>
            <a:lvl9pPr lvl="8">
              <a:spcBef>
                <a:spcPts val="0"/>
              </a:spcBef>
              <a:buClr>
                <a:schemeClr val="accent1"/>
              </a:buClr>
              <a:buSzPct val="100000"/>
              <a:defRPr sz="6000">
                <a:solidFill>
                  <a:schemeClr val="accent1"/>
                </a:solidFill>
              </a:defRPr>
            </a:lvl9pPr>
          </a:lstStyle>
          <a:p>
            <a:endParaRPr/>
          </a:p>
        </p:txBody>
      </p:sp>
      <p:sp>
        <p:nvSpPr>
          <p:cNvPr id="18" name="Shape 1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accent1"/>
                </a:solidFill>
              </a:rPr>
              <a:t>‹#›</a:t>
            </a:fld>
            <a:endParaRPr lang="en">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21" name="Shape 21"/>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71600"/>
            <a:ext cx="8520600" cy="3397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body" idx="1"/>
          </p:nvPr>
        </p:nvSpPr>
        <p:spPr>
          <a:xfrm>
            <a:off x="311700" y="1171675"/>
            <a:ext cx="3999900" cy="3397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7" name="Shape 27"/>
          <p:cNvSpPr txBox="1">
            <a:spLocks noGrp="1"/>
          </p:cNvSpPr>
          <p:nvPr>
            <p:ph type="body" idx="2"/>
          </p:nvPr>
        </p:nvSpPr>
        <p:spPr>
          <a:xfrm>
            <a:off x="4832400" y="1171675"/>
            <a:ext cx="3999900" cy="3397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8" name="Shape 2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4" name="Shape 34"/>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5" name="Shape 3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lt2"/>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526350"/>
            <a:ext cx="5604000" cy="4090800"/>
          </a:xfrm>
          <a:prstGeom prst="rect">
            <a:avLst/>
          </a:prstGeom>
        </p:spPr>
        <p:txBody>
          <a:bodyPr lIns="91425" tIns="91425" rIns="91425" bIns="91425" anchor="ctr" anchorCtr="0"/>
          <a:lstStyle>
            <a:lvl1pPr lvl="0">
              <a:spcBef>
                <a:spcPts val="0"/>
              </a:spcBef>
              <a:buClr>
                <a:schemeClr val="accent1"/>
              </a:buClr>
              <a:buSzPct val="100000"/>
              <a:defRPr sz="5400">
                <a:solidFill>
                  <a:schemeClr val="accent1"/>
                </a:solidFill>
              </a:defRPr>
            </a:lvl1pPr>
            <a:lvl2pPr lvl="1">
              <a:spcBef>
                <a:spcPts val="0"/>
              </a:spcBef>
              <a:buClr>
                <a:schemeClr val="accent1"/>
              </a:buClr>
              <a:buSzPct val="100000"/>
              <a:defRPr sz="5400">
                <a:solidFill>
                  <a:schemeClr val="accent1"/>
                </a:solidFill>
              </a:defRPr>
            </a:lvl2pPr>
            <a:lvl3pPr lvl="2">
              <a:spcBef>
                <a:spcPts val="0"/>
              </a:spcBef>
              <a:buClr>
                <a:schemeClr val="accent1"/>
              </a:buClr>
              <a:buSzPct val="100000"/>
              <a:defRPr sz="5400">
                <a:solidFill>
                  <a:schemeClr val="accent1"/>
                </a:solidFill>
              </a:defRPr>
            </a:lvl3pPr>
            <a:lvl4pPr lvl="3">
              <a:spcBef>
                <a:spcPts val="0"/>
              </a:spcBef>
              <a:buClr>
                <a:schemeClr val="accent1"/>
              </a:buClr>
              <a:buSzPct val="100000"/>
              <a:defRPr sz="5400">
                <a:solidFill>
                  <a:schemeClr val="accent1"/>
                </a:solidFill>
              </a:defRPr>
            </a:lvl4pPr>
            <a:lvl5pPr lvl="4">
              <a:spcBef>
                <a:spcPts val="0"/>
              </a:spcBef>
              <a:buClr>
                <a:schemeClr val="accent1"/>
              </a:buClr>
              <a:buSzPct val="100000"/>
              <a:defRPr sz="5400">
                <a:solidFill>
                  <a:schemeClr val="accent1"/>
                </a:solidFill>
              </a:defRPr>
            </a:lvl5pPr>
            <a:lvl6pPr lvl="5">
              <a:spcBef>
                <a:spcPts val="0"/>
              </a:spcBef>
              <a:buClr>
                <a:schemeClr val="accent1"/>
              </a:buClr>
              <a:buSzPct val="100000"/>
              <a:defRPr sz="5400">
                <a:solidFill>
                  <a:schemeClr val="accent1"/>
                </a:solidFill>
              </a:defRPr>
            </a:lvl6pPr>
            <a:lvl7pPr lvl="6">
              <a:spcBef>
                <a:spcPts val="0"/>
              </a:spcBef>
              <a:buClr>
                <a:schemeClr val="accent1"/>
              </a:buClr>
              <a:buSzPct val="100000"/>
              <a:defRPr sz="5400">
                <a:solidFill>
                  <a:schemeClr val="accent1"/>
                </a:solidFill>
              </a:defRPr>
            </a:lvl7pPr>
            <a:lvl8pPr lvl="7">
              <a:spcBef>
                <a:spcPts val="0"/>
              </a:spcBef>
              <a:buClr>
                <a:schemeClr val="accent1"/>
              </a:buClr>
              <a:buSzPct val="100000"/>
              <a:defRPr sz="5400">
                <a:solidFill>
                  <a:schemeClr val="accent1"/>
                </a:solidFill>
              </a:defRPr>
            </a:lvl8pPr>
            <a:lvl9pPr lvl="8">
              <a:spcBef>
                <a:spcPts val="0"/>
              </a:spcBef>
              <a:buClr>
                <a:schemeClr val="accent1"/>
              </a:buClr>
              <a:buSzPct val="100000"/>
              <a:defRPr sz="5400">
                <a:solidFill>
                  <a:schemeClr val="accent1"/>
                </a:solidFill>
              </a:defRPr>
            </a:lvl9pPr>
          </a:lstStyle>
          <a:p>
            <a:endParaRPr/>
          </a:p>
        </p:txBody>
      </p:sp>
      <p:sp>
        <p:nvSpPr>
          <p:cNvPr id="38" name="Shape 3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accent1"/>
                </a:solidFill>
              </a:rPr>
              <a:t>‹#›</a:t>
            </a:fld>
            <a:endParaRPr lang="en">
              <a:solidFill>
                <a:schemeClr val="accen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9"/>
        <p:cNvGrpSpPr/>
        <p:nvPr/>
      </p:nvGrpSpPr>
      <p:grpSpPr>
        <a:xfrm>
          <a:off x="0" y="0"/>
          <a:ext cx="0" cy="0"/>
          <a:chOff x="0" y="0"/>
          <a:chExt cx="0" cy="0"/>
        </a:xfrm>
      </p:grpSpPr>
      <p:sp>
        <p:nvSpPr>
          <p:cNvPr id="40" name="Shape 40"/>
          <p:cNvSpPr/>
          <p:nvPr/>
        </p:nvSpPr>
        <p:spPr>
          <a:xfrm>
            <a:off x="4572000" y="-25"/>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41" name="Shape 41"/>
          <p:cNvCxnSpPr/>
          <p:nvPr/>
        </p:nvCxnSpPr>
        <p:spPr>
          <a:xfrm>
            <a:off x="5029675" y="4495500"/>
            <a:ext cx="686400" cy="0"/>
          </a:xfrm>
          <a:prstGeom prst="straightConnector1">
            <a:avLst/>
          </a:prstGeom>
          <a:noFill/>
          <a:ln w="19050" cap="flat" cmpd="sng">
            <a:solidFill>
              <a:schemeClr val="lt2"/>
            </a:solidFill>
            <a:prstDash val="solid"/>
            <a:round/>
            <a:headEnd type="none" w="med" len="med"/>
            <a:tailEnd type="none" w="med" len="med"/>
          </a:ln>
        </p:spPr>
      </p:cxnSp>
      <p:sp>
        <p:nvSpPr>
          <p:cNvPr id="42" name="Shape 42"/>
          <p:cNvSpPr txBox="1">
            <a:spLocks noGrp="1"/>
          </p:cNvSpPr>
          <p:nvPr>
            <p:ph type="title"/>
          </p:nvPr>
        </p:nvSpPr>
        <p:spPr>
          <a:xfrm>
            <a:off x="265500" y="1382350"/>
            <a:ext cx="4045200" cy="1333200"/>
          </a:xfrm>
          <a:prstGeom prst="rect">
            <a:avLst/>
          </a:prstGeom>
        </p:spPr>
        <p:txBody>
          <a:bodyPr lIns="91425" tIns="91425" rIns="91425" bIns="91425" anchor="b" anchorCtr="0"/>
          <a:lstStyle>
            <a:lvl1pPr lvl="0" algn="ctr">
              <a:spcBef>
                <a:spcPts val="0"/>
              </a:spcBef>
              <a:buClr>
                <a:schemeClr val="lt2"/>
              </a:buClr>
              <a:buSzPct val="100000"/>
              <a:defRPr sz="4200">
                <a:solidFill>
                  <a:schemeClr val="lt2"/>
                </a:solidFill>
              </a:defRPr>
            </a:lvl1pPr>
            <a:lvl2pPr lvl="1" algn="ctr">
              <a:spcBef>
                <a:spcPts val="0"/>
              </a:spcBef>
              <a:buClr>
                <a:schemeClr val="lt2"/>
              </a:buClr>
              <a:buSzPct val="100000"/>
              <a:defRPr sz="4200">
                <a:solidFill>
                  <a:schemeClr val="lt2"/>
                </a:solidFill>
              </a:defRPr>
            </a:lvl2pPr>
            <a:lvl3pPr lvl="2" algn="ctr">
              <a:spcBef>
                <a:spcPts val="0"/>
              </a:spcBef>
              <a:buClr>
                <a:schemeClr val="lt2"/>
              </a:buClr>
              <a:buSzPct val="100000"/>
              <a:defRPr sz="4200">
                <a:solidFill>
                  <a:schemeClr val="lt2"/>
                </a:solidFill>
              </a:defRPr>
            </a:lvl3pPr>
            <a:lvl4pPr lvl="3" algn="ctr">
              <a:spcBef>
                <a:spcPts val="0"/>
              </a:spcBef>
              <a:buClr>
                <a:schemeClr val="lt2"/>
              </a:buClr>
              <a:buSzPct val="100000"/>
              <a:defRPr sz="4200">
                <a:solidFill>
                  <a:schemeClr val="lt2"/>
                </a:solidFill>
              </a:defRPr>
            </a:lvl4pPr>
            <a:lvl5pPr lvl="4" algn="ctr">
              <a:spcBef>
                <a:spcPts val="0"/>
              </a:spcBef>
              <a:buClr>
                <a:schemeClr val="lt2"/>
              </a:buClr>
              <a:buSzPct val="100000"/>
              <a:defRPr sz="4200">
                <a:solidFill>
                  <a:schemeClr val="lt2"/>
                </a:solidFill>
              </a:defRPr>
            </a:lvl5pPr>
            <a:lvl6pPr lvl="5" algn="ctr">
              <a:spcBef>
                <a:spcPts val="0"/>
              </a:spcBef>
              <a:buClr>
                <a:schemeClr val="lt2"/>
              </a:buClr>
              <a:buSzPct val="100000"/>
              <a:defRPr sz="4200">
                <a:solidFill>
                  <a:schemeClr val="lt2"/>
                </a:solidFill>
              </a:defRPr>
            </a:lvl6pPr>
            <a:lvl7pPr lvl="6" algn="ctr">
              <a:spcBef>
                <a:spcPts val="0"/>
              </a:spcBef>
              <a:buClr>
                <a:schemeClr val="lt2"/>
              </a:buClr>
              <a:buSzPct val="100000"/>
              <a:defRPr sz="4200">
                <a:solidFill>
                  <a:schemeClr val="lt2"/>
                </a:solidFill>
              </a:defRPr>
            </a:lvl7pPr>
            <a:lvl8pPr lvl="7" algn="ctr">
              <a:spcBef>
                <a:spcPts val="0"/>
              </a:spcBef>
              <a:buClr>
                <a:schemeClr val="lt2"/>
              </a:buClr>
              <a:buSzPct val="100000"/>
              <a:defRPr sz="4200">
                <a:solidFill>
                  <a:schemeClr val="lt2"/>
                </a:solidFill>
              </a:defRPr>
            </a:lvl8pPr>
            <a:lvl9pPr lvl="8" algn="ctr">
              <a:spcBef>
                <a:spcPts val="0"/>
              </a:spcBef>
              <a:buClr>
                <a:schemeClr val="lt2"/>
              </a:buClr>
              <a:buSzPct val="100000"/>
              <a:defRPr sz="4200">
                <a:solidFill>
                  <a:schemeClr val="lt2"/>
                </a:solidFill>
              </a:defRPr>
            </a:lvl9pPr>
          </a:lstStyle>
          <a:p>
            <a:endParaRPr/>
          </a:p>
        </p:txBody>
      </p:sp>
      <p:sp>
        <p:nvSpPr>
          <p:cNvPr id="43" name="Shape 43"/>
          <p:cNvSpPr txBox="1">
            <a:spLocks noGrp="1"/>
          </p:cNvSpPr>
          <p:nvPr>
            <p:ph type="subTitle" idx="1"/>
          </p:nvPr>
        </p:nvSpPr>
        <p:spPr>
          <a:xfrm>
            <a:off x="265500" y="2769000"/>
            <a:ext cx="4045200" cy="13455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44" name="Shape 44"/>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a:endParaRPr/>
          </a:p>
        </p:txBody>
      </p:sp>
      <p:sp>
        <p:nvSpPr>
          <p:cNvPr id="45" name="Shape 4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accent1"/>
                </a:solidFill>
              </a:rPr>
              <a:t>‹#›</a:t>
            </a:fld>
            <a:endParaRPr lang="en">
              <a:solidFill>
                <a:schemeClr val="accen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6"/>
        <p:cNvGrpSpPr/>
        <p:nvPr/>
      </p:nvGrpSpPr>
      <p:grpSpPr>
        <a:xfrm>
          <a:off x="0" y="0"/>
          <a:ext cx="0" cy="0"/>
          <a:chOff x="0" y="0"/>
          <a:chExt cx="0" cy="0"/>
        </a:xfrm>
      </p:grpSpPr>
      <p:sp>
        <p:nvSpPr>
          <p:cNvPr id="47" name="Shape 47"/>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8" name="Shape 4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613200"/>
          </a:xfrm>
          <a:prstGeom prst="rect">
            <a:avLst/>
          </a:prstGeom>
          <a:noFill/>
          <a:ln>
            <a:noFill/>
          </a:ln>
        </p:spPr>
        <p:txBody>
          <a:bodyPr lIns="91425" tIns="91425" rIns="91425" bIns="91425" anchor="t" anchorCtr="0"/>
          <a:lstStyle>
            <a:lvl1pPr lvl="0">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1pPr>
            <a:lvl2pPr lvl="1">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2pPr>
            <a:lvl3pPr lvl="2">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3pPr>
            <a:lvl4pPr lvl="3">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4pPr>
            <a:lvl5pPr lvl="4">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5pPr>
            <a:lvl6pPr lvl="5">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6pPr>
            <a:lvl7pPr lvl="6">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7pPr>
            <a:lvl8pPr lvl="7">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8pPr>
            <a:lvl9pPr lvl="8">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9pPr>
          </a:lstStyle>
          <a:p>
            <a:endParaRPr/>
          </a:p>
        </p:txBody>
      </p:sp>
      <p:sp>
        <p:nvSpPr>
          <p:cNvPr id="7" name="Shape 7"/>
          <p:cNvSpPr txBox="1">
            <a:spLocks noGrp="1"/>
          </p:cNvSpPr>
          <p:nvPr>
            <p:ph type="body" idx="1"/>
          </p:nvPr>
        </p:nvSpPr>
        <p:spPr>
          <a:xfrm>
            <a:off x="311700" y="1171600"/>
            <a:ext cx="8520600" cy="3397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1"/>
              </a:buClr>
              <a:buSzPct val="100000"/>
              <a:buFont typeface="Old Standard TT"/>
              <a:defRPr sz="1800">
                <a:solidFill>
                  <a:schemeClr val="dk1"/>
                </a:solidFill>
                <a:latin typeface="Old Standard TT"/>
                <a:ea typeface="Old Standard TT"/>
                <a:cs typeface="Old Standard TT"/>
                <a:sym typeface="Old Standard TT"/>
              </a:defRPr>
            </a:lvl1pPr>
            <a:lvl2pPr lvl="1">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2pPr>
            <a:lvl3pPr lvl="2">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3pPr>
            <a:lvl4pPr lvl="3">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4pPr>
            <a:lvl5pPr lvl="4">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5pPr>
            <a:lvl6pPr lvl="5">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6pPr>
            <a:lvl7pPr lvl="6">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7pPr>
            <a:lvl8pPr lvl="7">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8pPr>
            <a:lvl9pPr lvl="8">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1"/>
                </a:solidFill>
                <a:latin typeface="Old Standard TT"/>
                <a:ea typeface="Old Standard TT"/>
                <a:cs typeface="Old Standard TT"/>
                <a:sym typeface="Old Standard TT"/>
              </a:rPr>
              <a:t>‹#›</a:t>
            </a:fld>
            <a:endParaRPr lang="en" sz="1000">
              <a:solidFill>
                <a:schemeClr val="dk1"/>
              </a:solidFill>
              <a:latin typeface="Old Standard TT"/>
              <a:ea typeface="Old Standard TT"/>
              <a:cs typeface="Old Standard TT"/>
              <a:sym typeface="Old Standard TT"/>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hyperlink" Target="https://www.dimensionengineering.com/info/accelerometers" TargetMode="External"/><Relationship Id="rId4" Type="http://schemas.openxmlformats.org/officeDocument/2006/relationships/hyperlink" Target="http://www.physicsclassroom.com/class/1DKin/Lesson-1/Acceleration" TargetMode="External"/><Relationship Id="rId5" Type="http://schemas.openxmlformats.org/officeDocument/2006/relationships/hyperlink" Target="http://www.livescience.com/40102-accelerometers.html" TargetMode="External"/><Relationship Id="rId6" Type="http://schemas.openxmlformats.org/officeDocument/2006/relationships/hyperlink" Target="http://www.livescience.com/53703-earthquake-detecting-app-myshake.html" TargetMode="External"/><Relationship Id="rId7" Type="http://schemas.openxmlformats.org/officeDocument/2006/relationships/hyperlink" Target="http://www.popularmechanics.com/science/health/a7764/smart-bionic-limbs-are-reengineering-the-human-9160299/" TargetMode="External"/><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hyperlink" Target="https://web.archive.org/web/20150710113230/http://solarsystem.nasa.gov/scitech/display.cfm?ST_ID=327" TargetMode="External"/><Relationship Id="rId4" Type="http://schemas.openxmlformats.org/officeDocument/2006/relationships/hyperlink" Target="http://www5.epsondevice.com/en/information/technical_info/gyro/" TargetMode="External"/><Relationship Id="rId5" Type="http://schemas.openxmlformats.org/officeDocument/2006/relationships/hyperlink" Target="http://www.codecogs.com/library/engineering/theory_of_machines/gyroscopes.php" TargetMode="External"/><Relationship Id="rId6" Type="http://schemas.openxmlformats.org/officeDocument/2006/relationships/hyperlink" Target="https://web.archive.org/web/20110817144850/http://gyros.biz/index.asp?p=71" TargetMode="External"/><Relationship Id="rId7" Type="http://schemas.openxmlformats.org/officeDocument/2006/relationships/hyperlink" Target="http://www.pilotfriend.com/training/flight_training/fxd_wing/gyro.htm" TargetMode="External"/><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gi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youtube.com/v/cquvA_IpEsA" TargetMode="External"/><Relationship Id="rId5" Type="http://schemas.openxmlformats.org/officeDocument/2006/relationships/image" Target="../media/image6.jp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512700" y="2150700"/>
            <a:ext cx="8118600" cy="842100"/>
          </a:xfrm>
          <a:prstGeom prst="rect">
            <a:avLst/>
          </a:prstGeom>
        </p:spPr>
        <p:txBody>
          <a:bodyPr lIns="91425" tIns="91425" rIns="91425" bIns="91425" anchor="b" anchorCtr="0">
            <a:noAutofit/>
          </a:bodyPr>
          <a:lstStyle/>
          <a:p>
            <a:pPr lvl="0">
              <a:spcBef>
                <a:spcPts val="0"/>
              </a:spcBef>
              <a:buNone/>
            </a:pPr>
            <a:r>
              <a:rPr lang="en">
                <a:solidFill>
                  <a:srgbClr val="FFFFFF"/>
                </a:solidFill>
              </a:rPr>
              <a:t>Accelerometers &amp; Gyroscopes</a:t>
            </a:r>
          </a:p>
        </p:txBody>
      </p:sp>
      <p:sp>
        <p:nvSpPr>
          <p:cNvPr id="60" name="Shape 60"/>
          <p:cNvSpPr txBox="1">
            <a:spLocks noGrp="1"/>
          </p:cNvSpPr>
          <p:nvPr>
            <p:ph type="subTitle" idx="1"/>
          </p:nvPr>
        </p:nvSpPr>
        <p:spPr>
          <a:xfrm>
            <a:off x="512700" y="3840639"/>
            <a:ext cx="8118600" cy="787500"/>
          </a:xfrm>
          <a:prstGeom prst="rect">
            <a:avLst/>
          </a:prstGeom>
        </p:spPr>
        <p:txBody>
          <a:bodyPr lIns="91425" tIns="91425" rIns="91425" bIns="91425" anchor="t" anchorCtr="0">
            <a:noAutofit/>
          </a:bodyPr>
          <a:lstStyle/>
          <a:p>
            <a:pPr lvl="0">
              <a:spcBef>
                <a:spcPts val="0"/>
              </a:spcBef>
              <a:buNone/>
            </a:pPr>
            <a:r>
              <a:rPr lang="en" sz="2300"/>
              <a:t>By </a:t>
            </a:r>
            <a:r>
              <a:rPr lang="ru-RU" sz="2300"/>
              <a:t>AG and MH</a:t>
            </a:r>
            <a:endParaRPr lang="en" sz="23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311700" y="445025"/>
            <a:ext cx="5442300" cy="613200"/>
          </a:xfrm>
          <a:prstGeom prst="rect">
            <a:avLst/>
          </a:prstGeom>
        </p:spPr>
        <p:txBody>
          <a:bodyPr lIns="91425" tIns="91425" rIns="91425" bIns="91425" anchor="t" anchorCtr="0">
            <a:noAutofit/>
          </a:bodyPr>
          <a:lstStyle/>
          <a:p>
            <a:pPr lvl="0">
              <a:spcBef>
                <a:spcPts val="0"/>
              </a:spcBef>
              <a:buNone/>
            </a:pPr>
            <a:r>
              <a:rPr lang="en"/>
              <a:t>Gyroscope applications</a:t>
            </a:r>
          </a:p>
        </p:txBody>
      </p:sp>
      <p:sp>
        <p:nvSpPr>
          <p:cNvPr id="131" name="Shape 131"/>
          <p:cNvSpPr txBox="1">
            <a:spLocks noGrp="1"/>
          </p:cNvSpPr>
          <p:nvPr>
            <p:ph type="body" idx="1"/>
          </p:nvPr>
        </p:nvSpPr>
        <p:spPr>
          <a:xfrm>
            <a:off x="311700" y="1171600"/>
            <a:ext cx="2857500" cy="1835400"/>
          </a:xfrm>
          <a:prstGeom prst="rect">
            <a:avLst/>
          </a:prstGeom>
        </p:spPr>
        <p:txBody>
          <a:bodyPr lIns="91425" tIns="91425" rIns="91425" bIns="91425" anchor="t" anchorCtr="0">
            <a:noAutofit/>
          </a:bodyPr>
          <a:lstStyle/>
          <a:p>
            <a:pPr lvl="0" rtl="0">
              <a:spcBef>
                <a:spcPts val="0"/>
              </a:spcBef>
              <a:buNone/>
            </a:pPr>
            <a:r>
              <a:rPr lang="en"/>
              <a:t>Any activities that involve:</a:t>
            </a:r>
          </a:p>
          <a:p>
            <a:pPr marL="457200" lvl="0" indent="-228600" rtl="0">
              <a:spcBef>
                <a:spcPts val="0"/>
              </a:spcBef>
            </a:pPr>
            <a:r>
              <a:rPr lang="en"/>
              <a:t>Tilting</a:t>
            </a:r>
          </a:p>
          <a:p>
            <a:pPr marL="457200" lvl="0" indent="-228600" rtl="0">
              <a:spcBef>
                <a:spcPts val="0"/>
              </a:spcBef>
            </a:pPr>
            <a:r>
              <a:rPr lang="en"/>
              <a:t>Rotating</a:t>
            </a:r>
          </a:p>
          <a:p>
            <a:pPr marL="457200" lvl="0" indent="-228600">
              <a:spcBef>
                <a:spcPts val="0"/>
              </a:spcBef>
            </a:pPr>
            <a:r>
              <a:rPr lang="en"/>
              <a:t>Shaking</a:t>
            </a:r>
          </a:p>
        </p:txBody>
      </p:sp>
      <p:pic>
        <p:nvPicPr>
          <p:cNvPr id="132" name="Shape 132"/>
          <p:cNvPicPr preferRelativeResize="0"/>
          <p:nvPr/>
        </p:nvPicPr>
        <p:blipFill>
          <a:blip r:embed="rId3">
            <a:alphaModFix/>
          </a:blip>
          <a:stretch>
            <a:fillRect/>
          </a:stretch>
        </p:blipFill>
        <p:spPr>
          <a:xfrm>
            <a:off x="5974800" y="445025"/>
            <a:ext cx="2857500" cy="1905000"/>
          </a:xfrm>
          <a:prstGeom prst="rect">
            <a:avLst/>
          </a:prstGeom>
          <a:noFill/>
          <a:ln>
            <a:noFill/>
          </a:ln>
        </p:spPr>
      </p:pic>
      <p:pic>
        <p:nvPicPr>
          <p:cNvPr id="133" name="Shape 133"/>
          <p:cNvPicPr preferRelativeResize="0"/>
          <p:nvPr/>
        </p:nvPicPr>
        <p:blipFill>
          <a:blip r:embed="rId4">
            <a:alphaModFix/>
          </a:blip>
          <a:stretch>
            <a:fillRect/>
          </a:stretch>
        </p:blipFill>
        <p:spPr>
          <a:xfrm>
            <a:off x="2816475" y="3338950"/>
            <a:ext cx="2183649" cy="1455775"/>
          </a:xfrm>
          <a:prstGeom prst="rect">
            <a:avLst/>
          </a:prstGeom>
          <a:noFill/>
          <a:ln>
            <a:noFill/>
          </a:ln>
        </p:spPr>
      </p:pic>
      <p:pic>
        <p:nvPicPr>
          <p:cNvPr id="134" name="Shape 134"/>
          <p:cNvPicPr preferRelativeResize="0"/>
          <p:nvPr/>
        </p:nvPicPr>
        <p:blipFill>
          <a:blip r:embed="rId5">
            <a:alphaModFix/>
          </a:blip>
          <a:stretch>
            <a:fillRect/>
          </a:stretch>
        </p:blipFill>
        <p:spPr>
          <a:xfrm>
            <a:off x="389800" y="3363774"/>
            <a:ext cx="2343576" cy="1406125"/>
          </a:xfrm>
          <a:prstGeom prst="rect">
            <a:avLst/>
          </a:prstGeom>
          <a:noFill/>
          <a:ln>
            <a:noFill/>
          </a:ln>
        </p:spPr>
      </p:pic>
      <p:sp>
        <p:nvSpPr>
          <p:cNvPr id="135" name="Shape 135"/>
          <p:cNvSpPr txBox="1"/>
          <p:nvPr/>
        </p:nvSpPr>
        <p:spPr>
          <a:xfrm>
            <a:off x="1492175" y="2943250"/>
            <a:ext cx="2554800" cy="395700"/>
          </a:xfrm>
          <a:prstGeom prst="rect">
            <a:avLst/>
          </a:prstGeom>
          <a:noFill/>
          <a:ln>
            <a:noFill/>
          </a:ln>
        </p:spPr>
        <p:txBody>
          <a:bodyPr lIns="91425" tIns="91425" rIns="91425" bIns="91425" anchor="t" anchorCtr="0">
            <a:noAutofit/>
          </a:bodyPr>
          <a:lstStyle/>
          <a:p>
            <a:pPr lvl="0">
              <a:spcBef>
                <a:spcPts val="0"/>
              </a:spcBef>
              <a:buNone/>
            </a:pPr>
            <a:r>
              <a:rPr lang="en" b="1"/>
              <a:t>First person shooter games</a:t>
            </a:r>
          </a:p>
        </p:txBody>
      </p:sp>
      <p:pic>
        <p:nvPicPr>
          <p:cNvPr id="136" name="Shape 136"/>
          <p:cNvPicPr preferRelativeResize="0"/>
          <p:nvPr/>
        </p:nvPicPr>
        <p:blipFill>
          <a:blip r:embed="rId6">
            <a:alphaModFix/>
          </a:blip>
          <a:stretch>
            <a:fillRect/>
          </a:stretch>
        </p:blipFill>
        <p:spPr>
          <a:xfrm>
            <a:off x="5974788" y="3338948"/>
            <a:ext cx="2426285" cy="1455774"/>
          </a:xfrm>
          <a:prstGeom prst="rect">
            <a:avLst/>
          </a:prstGeom>
          <a:noFill/>
          <a:ln>
            <a:noFill/>
          </a:ln>
        </p:spPr>
      </p:pic>
      <p:sp>
        <p:nvSpPr>
          <p:cNvPr id="137" name="Shape 137"/>
          <p:cNvSpPr txBox="1"/>
          <p:nvPr/>
        </p:nvSpPr>
        <p:spPr>
          <a:xfrm>
            <a:off x="6475737" y="2965900"/>
            <a:ext cx="1424400" cy="350400"/>
          </a:xfrm>
          <a:prstGeom prst="rect">
            <a:avLst/>
          </a:prstGeom>
          <a:noFill/>
          <a:ln>
            <a:noFill/>
          </a:ln>
        </p:spPr>
        <p:txBody>
          <a:bodyPr lIns="91425" tIns="91425" rIns="91425" bIns="91425" anchor="t" anchorCtr="0">
            <a:noAutofit/>
          </a:bodyPr>
          <a:lstStyle/>
          <a:p>
            <a:pPr lvl="0">
              <a:spcBef>
                <a:spcPts val="0"/>
              </a:spcBef>
              <a:buNone/>
            </a:pPr>
            <a:r>
              <a:rPr lang="en" b="1"/>
              <a:t>Racing games</a:t>
            </a:r>
          </a:p>
        </p:txBody>
      </p:sp>
      <p:pic>
        <p:nvPicPr>
          <p:cNvPr id="138" name="Shape 138"/>
          <p:cNvPicPr preferRelativeResize="0"/>
          <p:nvPr/>
        </p:nvPicPr>
        <p:blipFill>
          <a:blip r:embed="rId7">
            <a:alphaModFix/>
          </a:blip>
          <a:stretch>
            <a:fillRect/>
          </a:stretch>
        </p:blipFill>
        <p:spPr>
          <a:xfrm>
            <a:off x="4298687" y="1021000"/>
            <a:ext cx="1424400" cy="213659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I’ve fallen and I can’t get up</a:t>
            </a:r>
          </a:p>
        </p:txBody>
      </p:sp>
      <p:pic>
        <p:nvPicPr>
          <p:cNvPr id="144" name="Shape 144"/>
          <p:cNvPicPr preferRelativeResize="0"/>
          <p:nvPr/>
        </p:nvPicPr>
        <p:blipFill>
          <a:blip r:embed="rId3">
            <a:alphaModFix/>
          </a:blip>
          <a:stretch>
            <a:fillRect/>
          </a:stretch>
        </p:blipFill>
        <p:spPr>
          <a:xfrm>
            <a:off x="1734262" y="1532181"/>
            <a:ext cx="5675475" cy="26248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sz="3600"/>
              <a:t>Accelerometers could save you $$$</a:t>
            </a:r>
          </a:p>
        </p:txBody>
      </p:sp>
      <p:sp>
        <p:nvSpPr>
          <p:cNvPr id="150" name="Shape 150"/>
          <p:cNvSpPr txBox="1">
            <a:spLocks noGrp="1"/>
          </p:cNvSpPr>
          <p:nvPr>
            <p:ph type="body" idx="1"/>
          </p:nvPr>
        </p:nvSpPr>
        <p:spPr>
          <a:xfrm>
            <a:off x="464100" y="1803166"/>
            <a:ext cx="4050900" cy="2267700"/>
          </a:xfrm>
          <a:prstGeom prst="rect">
            <a:avLst/>
          </a:prstGeom>
        </p:spPr>
        <p:txBody>
          <a:bodyPr lIns="91425" tIns="91425" rIns="91425" bIns="91425" anchor="t" anchorCtr="0">
            <a:noAutofit/>
          </a:bodyPr>
          <a:lstStyle/>
          <a:p>
            <a:pPr lvl="0" algn="just">
              <a:spcBef>
                <a:spcPts val="0"/>
              </a:spcBef>
              <a:buNone/>
            </a:pPr>
            <a:r>
              <a:rPr lang="en" sz="2200"/>
              <a:t>Accelerometers in laptops can detect a sudden free fall and immediately turn off the hard drive to avoid hitting the reads into the hard drive platter</a:t>
            </a:r>
          </a:p>
        </p:txBody>
      </p:sp>
      <p:pic>
        <p:nvPicPr>
          <p:cNvPr id="151" name="Shape 151"/>
          <p:cNvPicPr preferRelativeResize="0"/>
          <p:nvPr/>
        </p:nvPicPr>
        <p:blipFill>
          <a:blip r:embed="rId3">
            <a:alphaModFix/>
          </a:blip>
          <a:stretch>
            <a:fillRect/>
          </a:stretch>
        </p:blipFill>
        <p:spPr>
          <a:xfrm>
            <a:off x="4765200" y="1622297"/>
            <a:ext cx="3308250" cy="26294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387900" y="323800"/>
            <a:ext cx="8520600" cy="613200"/>
          </a:xfrm>
          <a:prstGeom prst="rect">
            <a:avLst/>
          </a:prstGeom>
        </p:spPr>
        <p:txBody>
          <a:bodyPr lIns="91425" tIns="91425" rIns="91425" bIns="91425" anchor="t" anchorCtr="0">
            <a:noAutofit/>
          </a:bodyPr>
          <a:lstStyle/>
          <a:p>
            <a:pPr lvl="0">
              <a:spcBef>
                <a:spcPts val="0"/>
              </a:spcBef>
              <a:buNone/>
            </a:pPr>
            <a:r>
              <a:rPr lang="en" sz="3600"/>
              <a:t>Tesla</a:t>
            </a:r>
          </a:p>
        </p:txBody>
      </p:sp>
      <p:pic>
        <p:nvPicPr>
          <p:cNvPr id="157" name="Shape 157"/>
          <p:cNvPicPr preferRelativeResize="0"/>
          <p:nvPr/>
        </p:nvPicPr>
        <p:blipFill>
          <a:blip r:embed="rId3">
            <a:alphaModFix/>
          </a:blip>
          <a:stretch>
            <a:fillRect/>
          </a:stretch>
        </p:blipFill>
        <p:spPr>
          <a:xfrm>
            <a:off x="1495700" y="1058225"/>
            <a:ext cx="6152608" cy="34608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Shape 162"/>
          <p:cNvPicPr preferRelativeResize="0"/>
          <p:nvPr/>
        </p:nvPicPr>
        <p:blipFill>
          <a:blip r:embed="rId3">
            <a:alphaModFix/>
          </a:blip>
          <a:stretch>
            <a:fillRect/>
          </a:stretch>
        </p:blipFill>
        <p:spPr>
          <a:xfrm>
            <a:off x="5465899" y="64252"/>
            <a:ext cx="2733700" cy="4916074"/>
          </a:xfrm>
          <a:prstGeom prst="rect">
            <a:avLst/>
          </a:prstGeom>
          <a:noFill/>
          <a:ln>
            <a:noFill/>
          </a:ln>
        </p:spPr>
      </p:pic>
      <p:sp>
        <p:nvSpPr>
          <p:cNvPr id="163" name="Shape 163"/>
          <p:cNvSpPr txBox="1">
            <a:spLocks noGrp="1"/>
          </p:cNvSpPr>
          <p:nvPr>
            <p:ph type="title"/>
          </p:nvPr>
        </p:nvSpPr>
        <p:spPr>
          <a:xfrm>
            <a:off x="403975" y="445025"/>
            <a:ext cx="8520600" cy="613200"/>
          </a:xfrm>
          <a:prstGeom prst="rect">
            <a:avLst/>
          </a:prstGeom>
        </p:spPr>
        <p:txBody>
          <a:bodyPr lIns="91425" tIns="91425" rIns="91425" bIns="91425" anchor="t" anchorCtr="0">
            <a:noAutofit/>
          </a:bodyPr>
          <a:lstStyle/>
          <a:p>
            <a:pPr lvl="0">
              <a:spcBef>
                <a:spcPts val="0"/>
              </a:spcBef>
              <a:buNone/>
            </a:pPr>
            <a:r>
              <a:rPr lang="en" sz="3600"/>
              <a:t>Earthquake detection</a:t>
            </a:r>
          </a:p>
        </p:txBody>
      </p:sp>
      <p:sp>
        <p:nvSpPr>
          <p:cNvPr id="164" name="Shape 164"/>
          <p:cNvSpPr txBox="1"/>
          <p:nvPr/>
        </p:nvSpPr>
        <p:spPr>
          <a:xfrm>
            <a:off x="480175" y="1416750"/>
            <a:ext cx="4280100" cy="2807400"/>
          </a:xfrm>
          <a:prstGeom prst="rect">
            <a:avLst/>
          </a:prstGeom>
          <a:noFill/>
          <a:ln>
            <a:noFill/>
          </a:ln>
        </p:spPr>
        <p:txBody>
          <a:bodyPr lIns="91425" tIns="91425" rIns="91425" bIns="91425" anchor="t" anchorCtr="0">
            <a:noAutofit/>
          </a:bodyPr>
          <a:lstStyle/>
          <a:p>
            <a:pPr lvl="0" algn="just" rtl="0">
              <a:lnSpc>
                <a:spcPct val="115000"/>
              </a:lnSpc>
              <a:spcBef>
                <a:spcPts val="0"/>
              </a:spcBef>
              <a:buClr>
                <a:schemeClr val="dk1"/>
              </a:buClr>
              <a:buSzPct val="55000"/>
              <a:buFont typeface="Arial"/>
              <a:buNone/>
            </a:pPr>
            <a:r>
              <a:rPr lang="en" sz="1950">
                <a:solidFill>
                  <a:schemeClr val="dk1"/>
                </a:solidFill>
                <a:latin typeface="Old Standard TT"/>
                <a:ea typeface="Old Standard TT"/>
                <a:cs typeface="Old Standard TT"/>
                <a:sym typeface="Old Standard TT"/>
              </a:rPr>
              <a:t>By tapping into a smartphone's accelerometer the motion-detection instrument can pick up and interpret nearby quake activity, estimating the earthquake's location and magnitude in real-time, and then relaying the information to a central database for seismologists to analyze.</a:t>
            </a:r>
          </a:p>
          <a:p>
            <a:pPr lvl="0">
              <a:spcBef>
                <a:spcPts val="0"/>
              </a:spcBef>
              <a:buNone/>
            </a:pPr>
            <a:endParaRPr sz="1200">
              <a:solidFill>
                <a:srgbClr val="5B5B5B"/>
              </a:solidFill>
              <a:highlight>
                <a:srgbClr val="FFFFFF"/>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sz="3600"/>
              <a:t>Bionic Limbs</a:t>
            </a:r>
          </a:p>
        </p:txBody>
      </p:sp>
      <p:pic>
        <p:nvPicPr>
          <p:cNvPr id="170" name="Shape 170"/>
          <p:cNvPicPr preferRelativeResize="0"/>
          <p:nvPr/>
        </p:nvPicPr>
        <p:blipFill>
          <a:blip r:embed="rId3">
            <a:alphaModFix/>
          </a:blip>
          <a:stretch>
            <a:fillRect/>
          </a:stretch>
        </p:blipFill>
        <p:spPr>
          <a:xfrm>
            <a:off x="3254950" y="1177412"/>
            <a:ext cx="5577350" cy="2788675"/>
          </a:xfrm>
          <a:prstGeom prst="rect">
            <a:avLst/>
          </a:prstGeom>
          <a:noFill/>
          <a:ln>
            <a:noFill/>
          </a:ln>
        </p:spPr>
      </p:pic>
      <p:sp>
        <p:nvSpPr>
          <p:cNvPr id="171" name="Shape 171"/>
          <p:cNvSpPr txBox="1"/>
          <p:nvPr/>
        </p:nvSpPr>
        <p:spPr>
          <a:xfrm>
            <a:off x="485225" y="1830000"/>
            <a:ext cx="2509800" cy="1483500"/>
          </a:xfrm>
          <a:prstGeom prst="rect">
            <a:avLst/>
          </a:prstGeom>
          <a:noFill/>
          <a:ln>
            <a:noFill/>
          </a:ln>
        </p:spPr>
        <p:txBody>
          <a:bodyPr lIns="91425" tIns="91425" rIns="91425" bIns="91425" anchor="t" anchorCtr="0">
            <a:noAutofit/>
          </a:bodyPr>
          <a:lstStyle/>
          <a:p>
            <a:pPr lvl="0" algn="ctr" rtl="0">
              <a:spcBef>
                <a:spcPts val="0"/>
              </a:spcBef>
              <a:buNone/>
            </a:pPr>
            <a:r>
              <a:rPr lang="en" sz="1800">
                <a:latin typeface="Old Standard TT"/>
                <a:ea typeface="Old Standard TT"/>
                <a:cs typeface="Old Standard TT"/>
                <a:sym typeface="Old Standard TT"/>
              </a:rPr>
              <a:t>Heel (lock knee)</a:t>
            </a:r>
          </a:p>
          <a:p>
            <a:pPr lvl="0" algn="ctr">
              <a:spcBef>
                <a:spcPts val="0"/>
              </a:spcBef>
              <a:buNone/>
            </a:pPr>
            <a:endParaRPr sz="1800">
              <a:latin typeface="Old Standard TT"/>
              <a:ea typeface="Old Standard TT"/>
              <a:cs typeface="Old Standard TT"/>
              <a:sym typeface="Old Standard TT"/>
            </a:endParaRPr>
          </a:p>
          <a:p>
            <a:pPr lvl="0" algn="ctr" rtl="0">
              <a:spcBef>
                <a:spcPts val="0"/>
              </a:spcBef>
              <a:buNone/>
            </a:pPr>
            <a:endParaRPr sz="1800">
              <a:latin typeface="Old Standard TT"/>
              <a:ea typeface="Old Standard TT"/>
              <a:cs typeface="Old Standard TT"/>
              <a:sym typeface="Old Standard TT"/>
            </a:endParaRPr>
          </a:p>
          <a:p>
            <a:pPr lvl="0" algn="ctr">
              <a:spcBef>
                <a:spcPts val="0"/>
              </a:spcBef>
              <a:buNone/>
            </a:pPr>
            <a:r>
              <a:rPr lang="en" sz="1800">
                <a:latin typeface="Old Standard TT"/>
                <a:ea typeface="Old Standard TT"/>
                <a:cs typeface="Old Standard TT"/>
                <a:sym typeface="Old Standard TT"/>
              </a:rPr>
              <a:t>Toe (release knee)</a:t>
            </a:r>
          </a:p>
        </p:txBody>
      </p:sp>
      <p:sp>
        <p:nvSpPr>
          <p:cNvPr id="172" name="Shape 172"/>
          <p:cNvSpPr/>
          <p:nvPr/>
        </p:nvSpPr>
        <p:spPr>
          <a:xfrm>
            <a:off x="1583100" y="2329500"/>
            <a:ext cx="205200" cy="373200"/>
          </a:xfrm>
          <a:prstGeom prst="downArrow">
            <a:avLst>
              <a:gd name="adj1" fmla="val 50000"/>
              <a:gd name="adj2" fmla="val 50000"/>
            </a:avLst>
          </a:prstGeom>
          <a:solidFill>
            <a:srgbClr val="D9D2E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a:spcBef>
                <a:spcPts val="0"/>
              </a:spcBef>
              <a:buNone/>
            </a:pPr>
            <a:r>
              <a:rPr lang="en"/>
              <a:t>Gyro Sensor Applications</a:t>
            </a:r>
          </a:p>
        </p:txBody>
      </p:sp>
      <p:pic>
        <p:nvPicPr>
          <p:cNvPr id="178" name="Shape 178" descr="Screen Shot 2017-04-10 at 8.55.08 AM.png"/>
          <p:cNvPicPr preferRelativeResize="0"/>
          <p:nvPr/>
        </p:nvPicPr>
        <p:blipFill>
          <a:blip r:embed="rId3">
            <a:alphaModFix/>
          </a:blip>
          <a:stretch>
            <a:fillRect/>
          </a:stretch>
        </p:blipFill>
        <p:spPr>
          <a:xfrm>
            <a:off x="1493496" y="1171600"/>
            <a:ext cx="6157001" cy="3518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Inertial Navigation System (INS)</a:t>
            </a:r>
          </a:p>
        </p:txBody>
      </p:sp>
      <p:sp>
        <p:nvSpPr>
          <p:cNvPr id="184" name="Shape 184"/>
          <p:cNvSpPr txBox="1">
            <a:spLocks noGrp="1"/>
          </p:cNvSpPr>
          <p:nvPr>
            <p:ph type="body" idx="1"/>
          </p:nvPr>
        </p:nvSpPr>
        <p:spPr>
          <a:xfrm>
            <a:off x="311700" y="1171600"/>
            <a:ext cx="8520600" cy="1808700"/>
          </a:xfrm>
          <a:prstGeom prst="rect">
            <a:avLst/>
          </a:prstGeom>
        </p:spPr>
        <p:txBody>
          <a:bodyPr lIns="91425" tIns="91425" rIns="91425" bIns="91425" anchor="t" anchorCtr="0">
            <a:noAutofit/>
          </a:bodyPr>
          <a:lstStyle/>
          <a:p>
            <a:pPr marL="457200" lvl="0" indent="-228600" rtl="0">
              <a:spcBef>
                <a:spcPts val="0"/>
              </a:spcBef>
            </a:pPr>
            <a:r>
              <a:rPr lang="en"/>
              <a:t>Uses accelerometers and gyroscopes</a:t>
            </a:r>
          </a:p>
          <a:p>
            <a:pPr marL="457200" lvl="0" indent="-228600" rtl="0">
              <a:spcBef>
                <a:spcPts val="0"/>
              </a:spcBef>
            </a:pPr>
            <a:r>
              <a:rPr lang="en"/>
              <a:t>Calculates the position, orientation, and velocity of a moving object</a:t>
            </a:r>
          </a:p>
          <a:p>
            <a:pPr marL="457200" lvl="0" indent="-228600" rtl="0">
              <a:spcBef>
                <a:spcPts val="0"/>
              </a:spcBef>
            </a:pPr>
            <a:r>
              <a:rPr lang="en"/>
              <a:t>Used in ships, missiles, airplanes, submarines, etc.</a:t>
            </a:r>
          </a:p>
          <a:p>
            <a:pPr marL="457200" lvl="0" indent="-228600" rtl="0">
              <a:spcBef>
                <a:spcPts val="0"/>
              </a:spcBef>
            </a:pPr>
            <a:r>
              <a:rPr lang="en"/>
              <a:t>Accelerometer measure linear acceleration</a:t>
            </a:r>
          </a:p>
          <a:p>
            <a:pPr marL="457200" lvl="0" indent="-228600">
              <a:spcBef>
                <a:spcPts val="0"/>
              </a:spcBef>
            </a:pPr>
            <a:r>
              <a:rPr lang="en"/>
              <a:t>Gyroscopes measure angular velocity → orientation</a:t>
            </a:r>
          </a:p>
        </p:txBody>
      </p:sp>
      <p:pic>
        <p:nvPicPr>
          <p:cNvPr id="185" name="Shape 185"/>
          <p:cNvPicPr preferRelativeResize="0"/>
          <p:nvPr/>
        </p:nvPicPr>
        <p:blipFill>
          <a:blip r:embed="rId3">
            <a:alphaModFix/>
          </a:blip>
          <a:stretch>
            <a:fillRect/>
          </a:stretch>
        </p:blipFill>
        <p:spPr>
          <a:xfrm>
            <a:off x="140875" y="2980300"/>
            <a:ext cx="2857500" cy="1771650"/>
          </a:xfrm>
          <a:prstGeom prst="rect">
            <a:avLst/>
          </a:prstGeom>
          <a:noFill/>
          <a:ln>
            <a:noFill/>
          </a:ln>
        </p:spPr>
      </p:pic>
      <p:pic>
        <p:nvPicPr>
          <p:cNvPr id="186" name="Shape 186"/>
          <p:cNvPicPr preferRelativeResize="0"/>
          <p:nvPr/>
        </p:nvPicPr>
        <p:blipFill>
          <a:blip r:embed="rId4">
            <a:alphaModFix/>
          </a:blip>
          <a:stretch>
            <a:fillRect/>
          </a:stretch>
        </p:blipFill>
        <p:spPr>
          <a:xfrm>
            <a:off x="3110512" y="2980300"/>
            <a:ext cx="3091522" cy="1771650"/>
          </a:xfrm>
          <a:prstGeom prst="rect">
            <a:avLst/>
          </a:prstGeom>
          <a:noFill/>
          <a:ln>
            <a:noFill/>
          </a:ln>
        </p:spPr>
      </p:pic>
      <p:pic>
        <p:nvPicPr>
          <p:cNvPr id="187" name="Shape 187"/>
          <p:cNvPicPr preferRelativeResize="0"/>
          <p:nvPr/>
        </p:nvPicPr>
        <p:blipFill>
          <a:blip r:embed="rId5">
            <a:alphaModFix/>
          </a:blip>
          <a:stretch>
            <a:fillRect/>
          </a:stretch>
        </p:blipFill>
        <p:spPr>
          <a:xfrm>
            <a:off x="6314183" y="2980300"/>
            <a:ext cx="2721091" cy="17716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311700" y="445025"/>
            <a:ext cx="2000100" cy="613200"/>
          </a:xfrm>
          <a:prstGeom prst="rect">
            <a:avLst/>
          </a:prstGeom>
        </p:spPr>
        <p:txBody>
          <a:bodyPr lIns="91425" tIns="91425" rIns="91425" bIns="91425" anchor="t" anchorCtr="0">
            <a:noAutofit/>
          </a:bodyPr>
          <a:lstStyle/>
          <a:p>
            <a:pPr lvl="0">
              <a:spcBef>
                <a:spcPts val="0"/>
              </a:spcBef>
              <a:buNone/>
            </a:pPr>
            <a:r>
              <a:rPr lang="en"/>
              <a:t>Airplanes</a:t>
            </a:r>
          </a:p>
        </p:txBody>
      </p:sp>
      <p:sp>
        <p:nvSpPr>
          <p:cNvPr id="193" name="Shape 193"/>
          <p:cNvSpPr txBox="1">
            <a:spLocks noGrp="1"/>
          </p:cNvSpPr>
          <p:nvPr>
            <p:ph type="body" idx="1"/>
          </p:nvPr>
        </p:nvSpPr>
        <p:spPr>
          <a:xfrm>
            <a:off x="311700" y="1592675"/>
            <a:ext cx="3103800" cy="1376400"/>
          </a:xfrm>
          <a:prstGeom prst="rect">
            <a:avLst/>
          </a:prstGeom>
        </p:spPr>
        <p:txBody>
          <a:bodyPr lIns="91425" tIns="91425" rIns="91425" bIns="91425" anchor="t" anchorCtr="0">
            <a:noAutofit/>
          </a:bodyPr>
          <a:lstStyle/>
          <a:p>
            <a:pPr marL="457200" lvl="0" indent="-228600" rtl="0">
              <a:spcBef>
                <a:spcPts val="0"/>
              </a:spcBef>
            </a:pPr>
            <a:r>
              <a:rPr lang="en"/>
              <a:t>Altitude indicator</a:t>
            </a:r>
          </a:p>
          <a:p>
            <a:pPr marL="457200" lvl="0" indent="-228600" rtl="0">
              <a:spcBef>
                <a:spcPts val="0"/>
              </a:spcBef>
            </a:pPr>
            <a:r>
              <a:rPr lang="en"/>
              <a:t>Heading indicator</a:t>
            </a:r>
          </a:p>
          <a:p>
            <a:pPr marL="457200" lvl="0" indent="-228600">
              <a:spcBef>
                <a:spcPts val="0"/>
              </a:spcBef>
            </a:pPr>
            <a:r>
              <a:rPr lang="en"/>
              <a:t>Turn coordinator</a:t>
            </a:r>
          </a:p>
        </p:txBody>
      </p:sp>
      <p:pic>
        <p:nvPicPr>
          <p:cNvPr id="194" name="Shape 194"/>
          <p:cNvPicPr preferRelativeResize="0"/>
          <p:nvPr/>
        </p:nvPicPr>
        <p:blipFill>
          <a:blip r:embed="rId3">
            <a:alphaModFix/>
          </a:blip>
          <a:stretch>
            <a:fillRect/>
          </a:stretch>
        </p:blipFill>
        <p:spPr>
          <a:xfrm>
            <a:off x="3841600" y="1458725"/>
            <a:ext cx="4867899" cy="23656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311700" y="445025"/>
            <a:ext cx="1126500" cy="613200"/>
          </a:xfrm>
          <a:prstGeom prst="rect">
            <a:avLst/>
          </a:prstGeom>
        </p:spPr>
        <p:txBody>
          <a:bodyPr lIns="91425" tIns="91425" rIns="91425" bIns="91425" anchor="t" anchorCtr="0">
            <a:noAutofit/>
          </a:bodyPr>
          <a:lstStyle/>
          <a:p>
            <a:pPr lvl="0">
              <a:spcBef>
                <a:spcPts val="0"/>
              </a:spcBef>
              <a:buNone/>
            </a:pPr>
            <a:r>
              <a:rPr lang="en"/>
              <a:t>Ships</a:t>
            </a:r>
          </a:p>
        </p:txBody>
      </p:sp>
      <p:sp>
        <p:nvSpPr>
          <p:cNvPr id="200" name="Shape 200"/>
          <p:cNvSpPr txBox="1">
            <a:spLocks noGrp="1"/>
          </p:cNvSpPr>
          <p:nvPr>
            <p:ph type="body" idx="1"/>
          </p:nvPr>
        </p:nvSpPr>
        <p:spPr>
          <a:xfrm>
            <a:off x="311700" y="1171600"/>
            <a:ext cx="3439500" cy="1078800"/>
          </a:xfrm>
          <a:prstGeom prst="rect">
            <a:avLst/>
          </a:prstGeom>
        </p:spPr>
        <p:txBody>
          <a:bodyPr lIns="91425" tIns="91425" rIns="91425" bIns="91425" anchor="t" anchorCtr="0">
            <a:noAutofit/>
          </a:bodyPr>
          <a:lstStyle/>
          <a:p>
            <a:pPr marL="457200" lvl="0" indent="-228600" rtl="0">
              <a:spcBef>
                <a:spcPts val="0"/>
              </a:spcBef>
            </a:pPr>
            <a:r>
              <a:rPr lang="en" b="1"/>
              <a:t>Ship stabilizing gyroscopes</a:t>
            </a:r>
          </a:p>
          <a:p>
            <a:pPr marL="457200" lvl="0" indent="-228600" rtl="0">
              <a:spcBef>
                <a:spcPts val="0"/>
              </a:spcBef>
            </a:pPr>
            <a:r>
              <a:rPr lang="en"/>
              <a:t>Developed late 19th/early 20th century</a:t>
            </a:r>
          </a:p>
        </p:txBody>
      </p:sp>
      <p:pic>
        <p:nvPicPr>
          <p:cNvPr id="201" name="Shape 201"/>
          <p:cNvPicPr preferRelativeResize="0"/>
          <p:nvPr/>
        </p:nvPicPr>
        <p:blipFill>
          <a:blip r:embed="rId3">
            <a:alphaModFix/>
          </a:blip>
          <a:stretch>
            <a:fillRect/>
          </a:stretch>
        </p:blipFill>
        <p:spPr>
          <a:xfrm>
            <a:off x="369725" y="2508525"/>
            <a:ext cx="2114425" cy="1581025"/>
          </a:xfrm>
          <a:prstGeom prst="rect">
            <a:avLst/>
          </a:prstGeom>
          <a:noFill/>
          <a:ln>
            <a:noFill/>
          </a:ln>
        </p:spPr>
      </p:pic>
      <p:pic>
        <p:nvPicPr>
          <p:cNvPr id="202" name="Shape 202"/>
          <p:cNvPicPr preferRelativeResize="0"/>
          <p:nvPr/>
        </p:nvPicPr>
        <p:blipFill>
          <a:blip r:embed="rId4">
            <a:alphaModFix/>
          </a:blip>
          <a:stretch>
            <a:fillRect/>
          </a:stretch>
        </p:blipFill>
        <p:spPr>
          <a:xfrm>
            <a:off x="3904275" y="560097"/>
            <a:ext cx="2213174" cy="2922899"/>
          </a:xfrm>
          <a:prstGeom prst="rect">
            <a:avLst/>
          </a:prstGeom>
          <a:noFill/>
          <a:ln>
            <a:noFill/>
          </a:ln>
        </p:spPr>
      </p:pic>
      <p:sp>
        <p:nvSpPr>
          <p:cNvPr id="203" name="Shape 203"/>
          <p:cNvSpPr txBox="1"/>
          <p:nvPr/>
        </p:nvSpPr>
        <p:spPr>
          <a:xfrm>
            <a:off x="3274550" y="3728025"/>
            <a:ext cx="3802200" cy="863100"/>
          </a:xfrm>
          <a:prstGeom prst="rect">
            <a:avLst/>
          </a:prstGeom>
          <a:noFill/>
          <a:ln>
            <a:noFill/>
          </a:ln>
        </p:spPr>
        <p:txBody>
          <a:bodyPr lIns="91425" tIns="91425" rIns="91425" bIns="91425" anchor="t" anchorCtr="0">
            <a:noAutofit/>
          </a:bodyPr>
          <a:lstStyle/>
          <a:p>
            <a:pPr marL="457200" lvl="0" indent="-228600" rtl="0">
              <a:spcBef>
                <a:spcPts val="0"/>
              </a:spcBef>
              <a:buFont typeface="Old Standard TT"/>
              <a:buChar char="●"/>
            </a:pPr>
            <a:r>
              <a:rPr lang="en" b="1">
                <a:latin typeface="Old Standard TT"/>
                <a:ea typeface="Old Standard TT"/>
                <a:cs typeface="Old Standard TT"/>
                <a:sym typeface="Old Standard TT"/>
              </a:rPr>
              <a:t>Fieux ship stabilizer:</a:t>
            </a:r>
            <a:r>
              <a:rPr lang="en">
                <a:latin typeface="Old Standard TT"/>
                <a:ea typeface="Old Standard TT"/>
                <a:cs typeface="Old Standard TT"/>
                <a:sym typeface="Old Standard TT"/>
              </a:rPr>
              <a:t> 2 gyro-wheels</a:t>
            </a:r>
          </a:p>
          <a:p>
            <a:pPr marL="457200" lvl="0" indent="-228600" rtl="0">
              <a:spcBef>
                <a:spcPts val="0"/>
              </a:spcBef>
              <a:buFont typeface="Old Standard TT"/>
              <a:buChar char="●"/>
            </a:pPr>
            <a:r>
              <a:rPr lang="en">
                <a:latin typeface="Old Standard TT"/>
                <a:ea typeface="Old Standard TT"/>
                <a:cs typeface="Old Standard TT"/>
                <a:sym typeface="Old Standard TT"/>
              </a:rPr>
              <a:t>Velocities are equal and opposite</a:t>
            </a:r>
          </a:p>
          <a:p>
            <a:pPr marL="457200" lvl="0" indent="-228600">
              <a:spcBef>
                <a:spcPts val="0"/>
              </a:spcBef>
              <a:buFont typeface="Old Standard TT"/>
              <a:buChar char="●"/>
            </a:pPr>
            <a:r>
              <a:rPr lang="en">
                <a:latin typeface="Old Standard TT"/>
                <a:ea typeface="Old Standard TT"/>
                <a:cs typeface="Old Standard TT"/>
                <a:sym typeface="Old Standard TT"/>
              </a:rPr>
              <a:t>Absorbs energy of ship’s roll</a:t>
            </a:r>
          </a:p>
        </p:txBody>
      </p:sp>
      <p:sp>
        <p:nvSpPr>
          <p:cNvPr id="204" name="Shape 204"/>
          <p:cNvSpPr txBox="1"/>
          <p:nvPr/>
        </p:nvSpPr>
        <p:spPr>
          <a:xfrm>
            <a:off x="369712" y="4089550"/>
            <a:ext cx="2504700" cy="613200"/>
          </a:xfrm>
          <a:prstGeom prst="rect">
            <a:avLst/>
          </a:prstGeom>
          <a:noFill/>
          <a:ln>
            <a:noFill/>
          </a:ln>
        </p:spPr>
        <p:txBody>
          <a:bodyPr lIns="91425" tIns="91425" rIns="91425" bIns="91425" anchor="t" anchorCtr="0">
            <a:noAutofit/>
          </a:bodyPr>
          <a:lstStyle/>
          <a:p>
            <a:pPr lvl="0">
              <a:spcBef>
                <a:spcPts val="0"/>
              </a:spcBef>
              <a:buNone/>
            </a:pPr>
            <a:r>
              <a:rPr lang="en"/>
              <a:t>Gyroscopes in the USS Henderson, 1917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311700" y="415075"/>
            <a:ext cx="8520600" cy="1285500"/>
          </a:xfrm>
          <a:prstGeom prst="rect">
            <a:avLst/>
          </a:prstGeom>
        </p:spPr>
        <p:txBody>
          <a:bodyPr lIns="91425" tIns="91425" rIns="91425" bIns="91425" anchor="t" anchorCtr="0">
            <a:noAutofit/>
          </a:bodyPr>
          <a:lstStyle/>
          <a:p>
            <a:pPr lvl="0">
              <a:spcBef>
                <a:spcPts val="0"/>
              </a:spcBef>
              <a:buNone/>
            </a:pPr>
            <a:r>
              <a:rPr lang="en" sz="3600"/>
              <a:t>Acceleration defined</a:t>
            </a:r>
          </a:p>
        </p:txBody>
      </p:sp>
      <p:sp>
        <p:nvSpPr>
          <p:cNvPr id="66" name="Shape 66"/>
          <p:cNvSpPr txBox="1">
            <a:spLocks noGrp="1"/>
          </p:cNvSpPr>
          <p:nvPr>
            <p:ph type="body" idx="1"/>
          </p:nvPr>
        </p:nvSpPr>
        <p:spPr>
          <a:xfrm>
            <a:off x="566250" y="1636225"/>
            <a:ext cx="8011500" cy="2978400"/>
          </a:xfrm>
          <a:prstGeom prst="rect">
            <a:avLst/>
          </a:prstGeom>
        </p:spPr>
        <p:txBody>
          <a:bodyPr lIns="91425" tIns="91425" rIns="91425" bIns="91425" anchor="t" anchorCtr="0">
            <a:noAutofit/>
          </a:bodyPr>
          <a:lstStyle/>
          <a:p>
            <a:pPr lvl="0">
              <a:spcBef>
                <a:spcPts val="0"/>
              </a:spcBef>
              <a:buNone/>
            </a:pPr>
            <a:r>
              <a:rPr lang="en" sz="2200"/>
              <a:t>Acceleration is a vector quantity that is defined as the rate at which an object changes its velocity</a:t>
            </a:r>
          </a:p>
          <a:p>
            <a:pPr marL="0" lvl="0" indent="0" rtl="0">
              <a:spcBef>
                <a:spcPts val="0"/>
              </a:spcBef>
              <a:buNone/>
            </a:pPr>
            <a:r>
              <a:rPr lang="en" sz="2200"/>
              <a:t>Basically, acceleration is the measurement of the change in velocity</a:t>
            </a:r>
          </a:p>
          <a:p>
            <a:pPr marL="0" lvl="0" indent="0">
              <a:spcBef>
                <a:spcPts val="0"/>
              </a:spcBef>
              <a:buNone/>
            </a:pPr>
            <a:r>
              <a:rPr lang="en" sz="2200"/>
              <a:t>→ SPEED DIVIDED BY TIME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311700" y="445025"/>
            <a:ext cx="1587000" cy="613200"/>
          </a:xfrm>
          <a:prstGeom prst="rect">
            <a:avLst/>
          </a:prstGeom>
        </p:spPr>
        <p:txBody>
          <a:bodyPr lIns="91425" tIns="91425" rIns="91425" bIns="91425" anchor="t" anchorCtr="0">
            <a:noAutofit/>
          </a:bodyPr>
          <a:lstStyle/>
          <a:p>
            <a:pPr lvl="0">
              <a:spcBef>
                <a:spcPts val="0"/>
              </a:spcBef>
              <a:buNone/>
            </a:pPr>
            <a:r>
              <a:rPr lang="en"/>
              <a:t>Missiles</a:t>
            </a:r>
          </a:p>
        </p:txBody>
      </p:sp>
      <p:sp>
        <p:nvSpPr>
          <p:cNvPr id="210" name="Shape 210"/>
          <p:cNvSpPr txBox="1">
            <a:spLocks noGrp="1"/>
          </p:cNvSpPr>
          <p:nvPr>
            <p:ph type="body" idx="1"/>
          </p:nvPr>
        </p:nvSpPr>
        <p:spPr>
          <a:xfrm>
            <a:off x="311700" y="1171600"/>
            <a:ext cx="3612900" cy="3397200"/>
          </a:xfrm>
          <a:prstGeom prst="rect">
            <a:avLst/>
          </a:prstGeom>
        </p:spPr>
        <p:txBody>
          <a:bodyPr lIns="91425" tIns="91425" rIns="91425" bIns="91425" anchor="t" anchorCtr="0">
            <a:noAutofit/>
          </a:bodyPr>
          <a:lstStyle/>
          <a:p>
            <a:pPr marL="457200" lvl="0" indent="-228600" rtl="0">
              <a:spcBef>
                <a:spcPts val="0"/>
              </a:spcBef>
            </a:pPr>
            <a:r>
              <a:rPr lang="en"/>
              <a:t>Accelerometers and gyroscopes are used in the inertial guidance method of missile guidance</a:t>
            </a:r>
          </a:p>
          <a:p>
            <a:pPr marL="457200" lvl="0" indent="-228600">
              <a:spcBef>
                <a:spcPts val="0"/>
              </a:spcBef>
            </a:pPr>
            <a:r>
              <a:rPr lang="en"/>
              <a:t>Useful because there are no external signals, so it can’t be jammed or sabotaged</a:t>
            </a:r>
          </a:p>
        </p:txBody>
      </p:sp>
      <p:pic>
        <p:nvPicPr>
          <p:cNvPr id="211" name="Shape 211"/>
          <p:cNvPicPr preferRelativeResize="0"/>
          <p:nvPr/>
        </p:nvPicPr>
        <p:blipFill>
          <a:blip r:embed="rId3">
            <a:alphaModFix/>
          </a:blip>
          <a:stretch>
            <a:fillRect/>
          </a:stretch>
        </p:blipFill>
        <p:spPr>
          <a:xfrm>
            <a:off x="4010025" y="822125"/>
            <a:ext cx="4914600" cy="365523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311700" y="445025"/>
            <a:ext cx="2742300" cy="613200"/>
          </a:xfrm>
          <a:prstGeom prst="rect">
            <a:avLst/>
          </a:prstGeom>
        </p:spPr>
        <p:txBody>
          <a:bodyPr lIns="91425" tIns="91425" rIns="91425" bIns="91425" anchor="t" anchorCtr="0">
            <a:noAutofit/>
          </a:bodyPr>
          <a:lstStyle/>
          <a:p>
            <a:pPr lvl="0">
              <a:spcBef>
                <a:spcPts val="0"/>
              </a:spcBef>
              <a:buNone/>
            </a:pPr>
            <a:r>
              <a:rPr lang="en"/>
              <a:t>Car Navigation</a:t>
            </a:r>
          </a:p>
        </p:txBody>
      </p:sp>
      <p:sp>
        <p:nvSpPr>
          <p:cNvPr id="217" name="Shape 217"/>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marL="457200" lvl="0" indent="-228600">
              <a:spcBef>
                <a:spcPts val="0"/>
              </a:spcBef>
            </a:pPr>
            <a:r>
              <a:rPr lang="en"/>
              <a:t>Dead reckoning: used to estimate current position when GPS signal lost</a:t>
            </a:r>
          </a:p>
        </p:txBody>
      </p:sp>
      <p:pic>
        <p:nvPicPr>
          <p:cNvPr id="218" name="Shape 218"/>
          <p:cNvPicPr preferRelativeResize="0"/>
          <p:nvPr/>
        </p:nvPicPr>
        <p:blipFill>
          <a:blip r:embed="rId3">
            <a:alphaModFix/>
          </a:blip>
          <a:stretch>
            <a:fillRect/>
          </a:stretch>
        </p:blipFill>
        <p:spPr>
          <a:xfrm>
            <a:off x="677593" y="2724153"/>
            <a:ext cx="3683056" cy="1936574"/>
          </a:xfrm>
          <a:prstGeom prst="rect">
            <a:avLst/>
          </a:prstGeom>
          <a:noFill/>
          <a:ln>
            <a:noFill/>
          </a:ln>
        </p:spPr>
      </p:pic>
      <p:pic>
        <p:nvPicPr>
          <p:cNvPr id="219" name="Shape 219"/>
          <p:cNvPicPr preferRelativeResize="0"/>
          <p:nvPr/>
        </p:nvPicPr>
        <p:blipFill>
          <a:blip r:embed="rId4">
            <a:alphaModFix/>
          </a:blip>
          <a:stretch>
            <a:fillRect/>
          </a:stretch>
        </p:blipFill>
        <p:spPr>
          <a:xfrm>
            <a:off x="5153025" y="2724150"/>
            <a:ext cx="2582105" cy="19365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sz="3600"/>
              <a:t>Resources</a:t>
            </a:r>
          </a:p>
        </p:txBody>
      </p:sp>
      <p:sp>
        <p:nvSpPr>
          <p:cNvPr id="225" name="Shape 225"/>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r>
              <a:rPr lang="en" u="sng">
                <a:solidFill>
                  <a:schemeClr val="hlink"/>
                </a:solidFill>
                <a:hlinkClick r:id="rId3"/>
              </a:rPr>
              <a:t>https://www.dimensionengineering.com/info/accelerometers</a:t>
            </a:r>
          </a:p>
          <a:p>
            <a:pPr lvl="0">
              <a:spcBef>
                <a:spcPts val="0"/>
              </a:spcBef>
              <a:buNone/>
            </a:pPr>
            <a:r>
              <a:rPr lang="en" u="sng">
                <a:solidFill>
                  <a:schemeClr val="hlink"/>
                </a:solidFill>
                <a:hlinkClick r:id="rId4"/>
              </a:rPr>
              <a:t>http://www.physicsclassroom.com/class/1DKin/Lesson-1/Acceleration</a:t>
            </a:r>
          </a:p>
          <a:p>
            <a:pPr lvl="0">
              <a:spcBef>
                <a:spcPts val="0"/>
              </a:spcBef>
              <a:buNone/>
            </a:pPr>
            <a:r>
              <a:rPr lang="en" u="sng">
                <a:solidFill>
                  <a:schemeClr val="hlink"/>
                </a:solidFill>
                <a:hlinkClick r:id="rId5"/>
              </a:rPr>
              <a:t>http://www.livescience.com/40102-accelerometers.html</a:t>
            </a:r>
          </a:p>
          <a:p>
            <a:pPr lvl="0">
              <a:spcBef>
                <a:spcPts val="0"/>
              </a:spcBef>
              <a:buNone/>
            </a:pPr>
            <a:r>
              <a:rPr lang="en" u="sng">
                <a:solidFill>
                  <a:schemeClr val="hlink"/>
                </a:solidFill>
                <a:hlinkClick r:id="rId6"/>
              </a:rPr>
              <a:t>http://www.livescience.com/53703-earthquake-detecting-app-myshake.html</a:t>
            </a:r>
          </a:p>
          <a:p>
            <a:pPr lvl="0">
              <a:spcBef>
                <a:spcPts val="0"/>
              </a:spcBef>
              <a:buNone/>
            </a:pPr>
            <a:r>
              <a:rPr lang="en" u="sng">
                <a:solidFill>
                  <a:schemeClr val="hlink"/>
                </a:solidFill>
                <a:hlinkClick r:id="rId7"/>
              </a:rPr>
              <a:t>http://www.popularmechanics.com/science/health/a7764/smart-bionic-limbs-are-reengineering-the-human-9160299/</a:t>
            </a: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More Resources</a:t>
            </a:r>
          </a:p>
        </p:txBody>
      </p:sp>
      <p:sp>
        <p:nvSpPr>
          <p:cNvPr id="231" name="Shape 231"/>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r>
              <a:rPr lang="en" u="sng">
                <a:solidFill>
                  <a:schemeClr val="hlink"/>
                </a:solidFill>
                <a:hlinkClick r:id="rId3"/>
              </a:rPr>
              <a:t>https://web.archive.org/web/20150710113230/http://solarsystem.nasa.gov/scitech/display.cfm?ST_ID=327</a:t>
            </a:r>
            <a:r>
              <a:rPr lang="en"/>
              <a:t> </a:t>
            </a:r>
          </a:p>
          <a:p>
            <a:pPr lvl="0">
              <a:spcBef>
                <a:spcPts val="0"/>
              </a:spcBef>
              <a:buNone/>
            </a:pPr>
            <a:r>
              <a:rPr lang="en" u="sng">
                <a:solidFill>
                  <a:schemeClr val="hlink"/>
                </a:solidFill>
                <a:hlinkClick r:id="rId4"/>
              </a:rPr>
              <a:t>http://www5.epsondevice.com/en/information/technical_info/gyro/</a:t>
            </a:r>
            <a:r>
              <a:rPr lang="en"/>
              <a:t> </a:t>
            </a:r>
          </a:p>
          <a:p>
            <a:pPr lvl="0">
              <a:spcBef>
                <a:spcPts val="0"/>
              </a:spcBef>
              <a:buNone/>
            </a:pPr>
            <a:r>
              <a:rPr lang="en" u="sng">
                <a:solidFill>
                  <a:schemeClr val="hlink"/>
                </a:solidFill>
                <a:hlinkClick r:id="rId5"/>
              </a:rPr>
              <a:t>http://www.codecogs.com/library/engineering/theory_of_machines/gyroscopes.php</a:t>
            </a:r>
          </a:p>
          <a:p>
            <a:pPr lvl="0">
              <a:spcBef>
                <a:spcPts val="0"/>
              </a:spcBef>
              <a:buNone/>
            </a:pPr>
            <a:r>
              <a:rPr lang="en" u="sng">
                <a:solidFill>
                  <a:schemeClr val="hlink"/>
                </a:solidFill>
                <a:hlinkClick r:id="rId6"/>
              </a:rPr>
              <a:t>https://web.archive.org/web/20110817144850/http://gyros.biz/index.asp?p=71</a:t>
            </a:r>
            <a:r>
              <a:rPr lang="en"/>
              <a:t> </a:t>
            </a:r>
          </a:p>
          <a:p>
            <a:pPr lvl="0">
              <a:spcBef>
                <a:spcPts val="0"/>
              </a:spcBef>
              <a:buNone/>
            </a:pPr>
            <a:r>
              <a:rPr lang="en" u="sng">
                <a:solidFill>
                  <a:schemeClr val="hlink"/>
                </a:solidFill>
                <a:hlinkClick r:id="rId7"/>
              </a:rPr>
              <a:t>http://www.pilotfriend.com/training/flight_training/fxd_wing/gyro.htm</a:t>
            </a:r>
            <a:r>
              <a:rPr lang="en"/>
              <a:t> </a:t>
            </a:r>
          </a:p>
          <a:p>
            <a:pPr lvl="0">
              <a:spcBef>
                <a:spcPts val="0"/>
              </a:spcBef>
              <a:buNone/>
            </a:pPr>
            <a:endParaRPr/>
          </a:p>
          <a:p>
            <a:pPr lvl="0">
              <a:spcBef>
                <a:spcPts val="0"/>
              </a:spcBef>
              <a:buNone/>
            </a:pPr>
            <a:r>
              <a:rPr lang="en"/>
              <a:t> </a:t>
            </a:r>
          </a:p>
          <a:p>
            <a:pPr lvl="0">
              <a:spcBef>
                <a:spcPts val="0"/>
              </a:spcBef>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445025"/>
            <a:ext cx="8520600" cy="965400"/>
          </a:xfrm>
          <a:prstGeom prst="rect">
            <a:avLst/>
          </a:prstGeom>
        </p:spPr>
        <p:txBody>
          <a:bodyPr lIns="91425" tIns="91425" rIns="91425" bIns="91425" anchor="t" anchorCtr="0">
            <a:noAutofit/>
          </a:bodyPr>
          <a:lstStyle/>
          <a:p>
            <a:pPr lvl="0">
              <a:spcBef>
                <a:spcPts val="0"/>
              </a:spcBef>
              <a:buNone/>
            </a:pPr>
            <a:r>
              <a:rPr lang="en" sz="3600"/>
              <a:t>Accelerometers</a:t>
            </a:r>
          </a:p>
        </p:txBody>
      </p:sp>
      <p:sp>
        <p:nvSpPr>
          <p:cNvPr id="72" name="Shape 72"/>
          <p:cNvSpPr txBox="1">
            <a:spLocks noGrp="1"/>
          </p:cNvSpPr>
          <p:nvPr>
            <p:ph type="body" idx="1"/>
          </p:nvPr>
        </p:nvSpPr>
        <p:spPr>
          <a:xfrm>
            <a:off x="405450" y="1187625"/>
            <a:ext cx="8333100" cy="3043800"/>
          </a:xfrm>
          <a:prstGeom prst="rect">
            <a:avLst/>
          </a:prstGeom>
        </p:spPr>
        <p:txBody>
          <a:bodyPr lIns="91425" tIns="91425" rIns="91425" bIns="91425" anchor="t" anchorCtr="0">
            <a:noAutofit/>
          </a:bodyPr>
          <a:lstStyle/>
          <a:p>
            <a:pPr lvl="0" rtl="0">
              <a:spcBef>
                <a:spcPts val="0"/>
              </a:spcBef>
              <a:buNone/>
            </a:pPr>
            <a:r>
              <a:rPr lang="en" sz="2300"/>
              <a:t>Electromechanical devices that measure acceleration forces</a:t>
            </a:r>
          </a:p>
          <a:p>
            <a:pPr marL="457200" lvl="0" indent="-355600" rtl="0">
              <a:spcBef>
                <a:spcPts val="0"/>
              </a:spcBef>
              <a:buSzPct val="100000"/>
            </a:pPr>
            <a:r>
              <a:rPr lang="en" sz="2000"/>
              <a:t>Static force</a:t>
            </a:r>
          </a:p>
          <a:p>
            <a:pPr marL="457200" lvl="0" indent="-355600">
              <a:spcBef>
                <a:spcPts val="0"/>
              </a:spcBef>
              <a:buSzPct val="100000"/>
            </a:pPr>
            <a:r>
              <a:rPr lang="en" sz="2000"/>
              <a:t>Dynamic force (used in mobile devices to sense movements and/or vibrations)</a:t>
            </a:r>
          </a:p>
        </p:txBody>
      </p:sp>
      <p:pic>
        <p:nvPicPr>
          <p:cNvPr id="73" name="Shape 73"/>
          <p:cNvPicPr preferRelativeResize="0"/>
          <p:nvPr/>
        </p:nvPicPr>
        <p:blipFill>
          <a:blip r:embed="rId3">
            <a:alphaModFix/>
          </a:blip>
          <a:stretch>
            <a:fillRect/>
          </a:stretch>
        </p:blipFill>
        <p:spPr>
          <a:xfrm>
            <a:off x="2783895" y="2803970"/>
            <a:ext cx="2357000" cy="2085624"/>
          </a:xfrm>
          <a:prstGeom prst="rect">
            <a:avLst/>
          </a:prstGeom>
          <a:noFill/>
          <a:ln>
            <a:noFill/>
          </a:ln>
        </p:spPr>
      </p:pic>
      <p:pic>
        <p:nvPicPr>
          <p:cNvPr id="74" name="Shape 74"/>
          <p:cNvPicPr preferRelativeResize="0"/>
          <p:nvPr/>
        </p:nvPicPr>
        <p:blipFill>
          <a:blip r:embed="rId4">
            <a:alphaModFix/>
          </a:blip>
          <a:stretch>
            <a:fillRect/>
          </a:stretch>
        </p:blipFill>
        <p:spPr>
          <a:xfrm>
            <a:off x="6225249" y="2803974"/>
            <a:ext cx="1760249" cy="1941199"/>
          </a:xfrm>
          <a:prstGeom prst="rect">
            <a:avLst/>
          </a:prstGeom>
          <a:noFill/>
          <a:ln>
            <a:noFill/>
          </a:ln>
        </p:spPr>
      </p:pic>
      <p:sp>
        <p:nvSpPr>
          <p:cNvPr id="75" name="Shape 75"/>
          <p:cNvSpPr txBox="1"/>
          <p:nvPr/>
        </p:nvSpPr>
        <p:spPr>
          <a:xfrm>
            <a:off x="506850" y="3317772"/>
            <a:ext cx="1714200" cy="1173900"/>
          </a:xfrm>
          <a:prstGeom prst="rect">
            <a:avLst/>
          </a:prstGeom>
          <a:noFill/>
          <a:ln>
            <a:noFill/>
          </a:ln>
        </p:spPr>
        <p:txBody>
          <a:bodyPr lIns="91425" tIns="91425" rIns="91425" bIns="91425" anchor="t" anchorCtr="0">
            <a:noAutofit/>
          </a:bodyPr>
          <a:lstStyle/>
          <a:p>
            <a:pPr lvl="0" algn="ctr" rtl="0">
              <a:spcBef>
                <a:spcPts val="0"/>
              </a:spcBef>
              <a:buNone/>
            </a:pPr>
            <a:r>
              <a:rPr lang="en" sz="2400">
                <a:latin typeface="Old Standard TT"/>
                <a:ea typeface="Old Standard TT"/>
                <a:cs typeface="Old Standard TT"/>
                <a:sym typeface="Old Standard TT"/>
              </a:rPr>
              <a:t>Axis-based motion sensing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Angular displacement, velocity, and acceleration</a:t>
            </a:r>
          </a:p>
        </p:txBody>
      </p:sp>
      <p:sp>
        <p:nvSpPr>
          <p:cNvPr id="81" name="Shape 81"/>
          <p:cNvSpPr txBox="1">
            <a:spLocks noGrp="1"/>
          </p:cNvSpPr>
          <p:nvPr>
            <p:ph type="body" idx="1"/>
          </p:nvPr>
        </p:nvSpPr>
        <p:spPr>
          <a:xfrm>
            <a:off x="311700" y="1171600"/>
            <a:ext cx="4393800" cy="3397200"/>
          </a:xfrm>
          <a:prstGeom prst="rect">
            <a:avLst/>
          </a:prstGeom>
        </p:spPr>
        <p:txBody>
          <a:bodyPr lIns="91425" tIns="91425" rIns="91425" bIns="91425" anchor="t" anchorCtr="0">
            <a:noAutofit/>
          </a:bodyPr>
          <a:lstStyle/>
          <a:p>
            <a:pPr lvl="0">
              <a:spcBef>
                <a:spcPts val="0"/>
              </a:spcBef>
              <a:buNone/>
            </a:pPr>
            <a:endParaRPr b="1"/>
          </a:p>
          <a:p>
            <a:pPr lvl="0">
              <a:spcBef>
                <a:spcPts val="0"/>
              </a:spcBef>
              <a:buNone/>
            </a:pPr>
            <a:r>
              <a:rPr lang="en" b="1"/>
              <a:t>Displacement: </a:t>
            </a:r>
            <a:r>
              <a:rPr lang="en"/>
              <a:t>how far the vector is around the circle from its original position</a:t>
            </a:r>
          </a:p>
          <a:p>
            <a:pPr lvl="0">
              <a:spcBef>
                <a:spcPts val="0"/>
              </a:spcBef>
              <a:buNone/>
            </a:pPr>
            <a:r>
              <a:rPr lang="en" b="1"/>
              <a:t>Velocity: </a:t>
            </a:r>
            <a:r>
              <a:rPr lang="en"/>
              <a:t>rate of change of angular displacement</a:t>
            </a:r>
          </a:p>
          <a:p>
            <a:pPr lvl="0">
              <a:spcBef>
                <a:spcPts val="0"/>
              </a:spcBef>
              <a:buNone/>
            </a:pPr>
            <a:r>
              <a:rPr lang="en" b="1"/>
              <a:t>Acceleration: </a:t>
            </a:r>
            <a:r>
              <a:rPr lang="en"/>
              <a:t>rate of change of angular velocity</a:t>
            </a:r>
          </a:p>
        </p:txBody>
      </p:sp>
      <p:pic>
        <p:nvPicPr>
          <p:cNvPr id="82" name="Shape 82" descr="circular vortex of hell.jpg"/>
          <p:cNvPicPr preferRelativeResize="0"/>
          <p:nvPr/>
        </p:nvPicPr>
        <p:blipFill>
          <a:blip r:embed="rId3">
            <a:alphaModFix/>
          </a:blip>
          <a:stretch>
            <a:fillRect/>
          </a:stretch>
        </p:blipFill>
        <p:spPr>
          <a:xfrm>
            <a:off x="4958000" y="1171600"/>
            <a:ext cx="3874300" cy="2905725"/>
          </a:xfrm>
          <a:prstGeom prst="rect">
            <a:avLst/>
          </a:prstGeom>
          <a:noFill/>
          <a:ln>
            <a:noFill/>
          </a:ln>
        </p:spPr>
      </p:pic>
      <p:sp>
        <p:nvSpPr>
          <p:cNvPr id="83" name="Shape 83"/>
          <p:cNvSpPr txBox="1"/>
          <p:nvPr/>
        </p:nvSpPr>
        <p:spPr>
          <a:xfrm>
            <a:off x="4958000" y="4077325"/>
            <a:ext cx="3874200" cy="491400"/>
          </a:xfrm>
          <a:prstGeom prst="rect">
            <a:avLst/>
          </a:prstGeom>
          <a:noFill/>
          <a:ln>
            <a:noFill/>
          </a:ln>
        </p:spPr>
        <p:txBody>
          <a:bodyPr lIns="91425" tIns="91425" rIns="91425" bIns="91425" anchor="t" anchorCtr="0">
            <a:noAutofit/>
          </a:bodyPr>
          <a:lstStyle/>
          <a:p>
            <a:pPr lvl="0" algn="ctr">
              <a:spcBef>
                <a:spcPts val="0"/>
              </a:spcBef>
              <a:buNone/>
            </a:pPr>
            <a:r>
              <a:rPr lang="en" b="1"/>
              <a:t>It is complicated.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Gyroscopes</a:t>
            </a:r>
          </a:p>
        </p:txBody>
      </p:sp>
      <p:sp>
        <p:nvSpPr>
          <p:cNvPr id="89" name="Shape 89"/>
          <p:cNvSpPr txBox="1">
            <a:spLocks noGrp="1"/>
          </p:cNvSpPr>
          <p:nvPr>
            <p:ph type="body" idx="1"/>
          </p:nvPr>
        </p:nvSpPr>
        <p:spPr>
          <a:xfrm>
            <a:off x="311700" y="1171600"/>
            <a:ext cx="5385600" cy="1895700"/>
          </a:xfrm>
          <a:prstGeom prst="rect">
            <a:avLst/>
          </a:prstGeom>
        </p:spPr>
        <p:txBody>
          <a:bodyPr lIns="91425" tIns="91425" rIns="91425" bIns="91425" anchor="t" anchorCtr="0">
            <a:noAutofit/>
          </a:bodyPr>
          <a:lstStyle/>
          <a:p>
            <a:pPr marL="457200" lvl="0" indent="-228600" rtl="0">
              <a:spcBef>
                <a:spcPts val="0"/>
              </a:spcBef>
            </a:pPr>
            <a:r>
              <a:rPr lang="en"/>
              <a:t>Gyroscopes can measure an object’s </a:t>
            </a:r>
            <a:r>
              <a:rPr lang="en" b="1"/>
              <a:t>orientation</a:t>
            </a:r>
            <a:r>
              <a:rPr lang="en"/>
              <a:t>.</a:t>
            </a:r>
          </a:p>
          <a:p>
            <a:pPr marL="457200" lvl="0" indent="-228600">
              <a:spcBef>
                <a:spcPts val="0"/>
              </a:spcBef>
            </a:pPr>
            <a:r>
              <a:rPr lang="en"/>
              <a:t>The </a:t>
            </a:r>
            <a:r>
              <a:rPr lang="en" b="1"/>
              <a:t>axis of rotation</a:t>
            </a:r>
            <a:r>
              <a:rPr lang="en"/>
              <a:t> (rod in middle) can assume any orientation, and remains unaffected by the turning of the rings (</a:t>
            </a:r>
            <a:r>
              <a:rPr lang="en" b="1"/>
              <a:t>gimbals</a:t>
            </a:r>
            <a:r>
              <a:rPr lang="en"/>
              <a:t>).</a:t>
            </a:r>
          </a:p>
        </p:txBody>
      </p:sp>
      <p:pic>
        <p:nvPicPr>
          <p:cNvPr id="90" name="Shape 90"/>
          <p:cNvPicPr preferRelativeResize="0"/>
          <p:nvPr/>
        </p:nvPicPr>
        <p:blipFill>
          <a:blip r:embed="rId3">
            <a:alphaModFix/>
          </a:blip>
          <a:stretch>
            <a:fillRect/>
          </a:stretch>
        </p:blipFill>
        <p:spPr>
          <a:xfrm>
            <a:off x="5828675" y="1441450"/>
            <a:ext cx="2857500" cy="285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How gyroscopes work</a:t>
            </a:r>
          </a:p>
        </p:txBody>
      </p:sp>
      <p:sp>
        <p:nvSpPr>
          <p:cNvPr id="96" name="Shape 96"/>
          <p:cNvSpPr txBox="1">
            <a:spLocks noGrp="1"/>
          </p:cNvSpPr>
          <p:nvPr>
            <p:ph type="body" idx="1"/>
          </p:nvPr>
        </p:nvSpPr>
        <p:spPr>
          <a:xfrm>
            <a:off x="311700" y="1171600"/>
            <a:ext cx="4277100" cy="2088000"/>
          </a:xfrm>
          <a:prstGeom prst="rect">
            <a:avLst/>
          </a:prstGeom>
        </p:spPr>
        <p:txBody>
          <a:bodyPr lIns="91425" tIns="91425" rIns="91425" bIns="91425" anchor="t" anchorCtr="0">
            <a:noAutofit/>
          </a:bodyPr>
          <a:lstStyle/>
          <a:p>
            <a:pPr marL="457200" lvl="0" indent="-228600" rtl="0">
              <a:spcBef>
                <a:spcPts val="0"/>
              </a:spcBef>
            </a:pPr>
            <a:r>
              <a:rPr lang="en" b="1"/>
              <a:t>Rigidity in space</a:t>
            </a:r>
            <a:r>
              <a:rPr lang="en"/>
              <a:t>: the axis of rotation is reluctant to change its orientation</a:t>
            </a:r>
          </a:p>
          <a:p>
            <a:pPr marL="457200" lvl="0" indent="-228600" rtl="0">
              <a:spcBef>
                <a:spcPts val="0"/>
              </a:spcBef>
            </a:pPr>
            <a:r>
              <a:rPr lang="en"/>
              <a:t>This property means we can use gyroscopes to determine the orientation of much larger objects</a:t>
            </a:r>
          </a:p>
          <a:p>
            <a:pPr lvl="0">
              <a:spcBef>
                <a:spcPts val="0"/>
              </a:spcBef>
              <a:buNone/>
            </a:pPr>
            <a:endParaRPr/>
          </a:p>
        </p:txBody>
      </p:sp>
      <p:pic>
        <p:nvPicPr>
          <p:cNvPr id="97" name="Shape 97"/>
          <p:cNvPicPr preferRelativeResize="0"/>
          <p:nvPr/>
        </p:nvPicPr>
        <p:blipFill>
          <a:blip r:embed="rId3">
            <a:alphaModFix/>
          </a:blip>
          <a:stretch>
            <a:fillRect/>
          </a:stretch>
        </p:blipFill>
        <p:spPr>
          <a:xfrm>
            <a:off x="498550" y="3259600"/>
            <a:ext cx="1631400" cy="1631400"/>
          </a:xfrm>
          <a:prstGeom prst="rect">
            <a:avLst/>
          </a:prstGeom>
          <a:noFill/>
          <a:ln>
            <a:noFill/>
          </a:ln>
        </p:spPr>
      </p:pic>
      <p:sp>
        <p:nvSpPr>
          <p:cNvPr id="98" name="Shape 98" descr="Purchase VIDEO: http://hilaroad.com/video   A toy gyroscope demonstrates the remarkable consequences of angular momentum." title="Gyroscope">
            <a:hlinkClick r:id="rId4"/>
          </p:cNvPr>
          <p:cNvSpPr/>
          <p:nvPr/>
        </p:nvSpPr>
        <p:spPr>
          <a:xfrm>
            <a:off x="4925599" y="445025"/>
            <a:ext cx="3906699" cy="2930024"/>
          </a:xfrm>
          <a:prstGeom prst="rect">
            <a:avLst/>
          </a:prstGeom>
          <a:blipFill>
            <a:blip r:embed="rId5">
              <a:alphaModFix/>
            </a:blip>
            <a:stretch>
              <a:fillRect/>
            </a:stretch>
          </a:blipFill>
          <a:ln>
            <a:noFill/>
          </a:ln>
        </p:spPr>
      </p:sp>
      <p:sp>
        <p:nvSpPr>
          <p:cNvPr id="99" name="Shape 99"/>
          <p:cNvSpPr txBox="1"/>
          <p:nvPr/>
        </p:nvSpPr>
        <p:spPr>
          <a:xfrm>
            <a:off x="2311700" y="3855700"/>
            <a:ext cx="2150100" cy="439200"/>
          </a:xfrm>
          <a:prstGeom prst="rect">
            <a:avLst/>
          </a:prstGeom>
          <a:noFill/>
          <a:ln>
            <a:noFill/>
          </a:ln>
        </p:spPr>
        <p:txBody>
          <a:bodyPr lIns="91425" tIns="91425" rIns="91425" bIns="91425" anchor="t" anchorCtr="0">
            <a:noAutofit/>
          </a:bodyPr>
          <a:lstStyle/>
          <a:p>
            <a:pPr lvl="0">
              <a:spcBef>
                <a:spcPts val="0"/>
              </a:spcBef>
              <a:buNone/>
            </a:pPr>
            <a:r>
              <a:rPr lang="en"/>
              <a:t>Example: Spinning tops!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Accelerometers versus Gyroscopes</a:t>
            </a:r>
          </a:p>
        </p:txBody>
      </p:sp>
      <p:sp>
        <p:nvSpPr>
          <p:cNvPr id="105" name="Shape 105"/>
          <p:cNvSpPr txBox="1">
            <a:spLocks noGrp="1"/>
          </p:cNvSpPr>
          <p:nvPr>
            <p:ph type="body" idx="1"/>
          </p:nvPr>
        </p:nvSpPr>
        <p:spPr>
          <a:xfrm>
            <a:off x="384300" y="1095400"/>
            <a:ext cx="8520600" cy="891900"/>
          </a:xfrm>
          <a:prstGeom prst="rect">
            <a:avLst/>
          </a:prstGeom>
        </p:spPr>
        <p:txBody>
          <a:bodyPr lIns="91425" tIns="91425" rIns="91425" bIns="91425" anchor="t" anchorCtr="0">
            <a:noAutofit/>
          </a:bodyPr>
          <a:lstStyle/>
          <a:p>
            <a:pPr lvl="0">
              <a:spcBef>
                <a:spcPts val="0"/>
              </a:spcBef>
              <a:buNone/>
            </a:pPr>
            <a:r>
              <a:rPr lang="en" sz="1950"/>
              <a:t>The main difference between the two devices is simple: one can sense rotation, whereas the other cannot.</a:t>
            </a:r>
          </a:p>
          <a:p>
            <a:pPr lvl="0">
              <a:spcBef>
                <a:spcPts val="0"/>
              </a:spcBef>
              <a:buNone/>
            </a:pPr>
            <a:endParaRPr/>
          </a:p>
        </p:txBody>
      </p:sp>
      <p:sp>
        <p:nvSpPr>
          <p:cNvPr id="106" name="Shape 106"/>
          <p:cNvSpPr txBox="1"/>
          <p:nvPr/>
        </p:nvSpPr>
        <p:spPr>
          <a:xfrm>
            <a:off x="746650" y="2591750"/>
            <a:ext cx="2789400" cy="2105100"/>
          </a:xfrm>
          <a:prstGeom prst="rect">
            <a:avLst/>
          </a:prstGeom>
          <a:noFill/>
          <a:ln>
            <a:noFill/>
          </a:ln>
        </p:spPr>
        <p:txBody>
          <a:bodyPr lIns="91425" tIns="91425" rIns="91425" bIns="91425" anchor="t" anchorCtr="0">
            <a:noAutofit/>
          </a:bodyPr>
          <a:lstStyle/>
          <a:p>
            <a:pPr lvl="0" algn="ctr">
              <a:spcBef>
                <a:spcPts val="0"/>
              </a:spcBef>
              <a:buNone/>
            </a:pPr>
            <a:r>
              <a:rPr lang="en" sz="2000" b="1">
                <a:latin typeface="Old Standard TT"/>
                <a:ea typeface="Old Standard TT"/>
                <a:cs typeface="Old Standard TT"/>
                <a:sym typeface="Old Standard TT"/>
              </a:rPr>
              <a:t>Accelerometers:</a:t>
            </a:r>
          </a:p>
          <a:p>
            <a:pPr lvl="0" algn="ctr" rtl="0">
              <a:lnSpc>
                <a:spcPct val="115000"/>
              </a:lnSpc>
              <a:spcBef>
                <a:spcPts val="0"/>
              </a:spcBef>
              <a:buNone/>
            </a:pPr>
            <a:r>
              <a:rPr lang="en" sz="1950">
                <a:solidFill>
                  <a:schemeClr val="dk1"/>
                </a:solidFill>
                <a:latin typeface="Old Standard TT"/>
                <a:ea typeface="Old Standard TT"/>
                <a:cs typeface="Old Standard TT"/>
                <a:sym typeface="Old Standard TT"/>
              </a:rPr>
              <a:t>measure linear acceleration based on vibration</a:t>
            </a:r>
          </a:p>
        </p:txBody>
      </p:sp>
      <p:sp>
        <p:nvSpPr>
          <p:cNvPr id="107" name="Shape 107"/>
          <p:cNvSpPr txBox="1"/>
          <p:nvPr/>
        </p:nvSpPr>
        <p:spPr>
          <a:xfrm>
            <a:off x="4684075" y="2688350"/>
            <a:ext cx="3497700" cy="1708500"/>
          </a:xfrm>
          <a:prstGeom prst="rect">
            <a:avLst/>
          </a:prstGeom>
          <a:noFill/>
          <a:ln>
            <a:noFill/>
          </a:ln>
        </p:spPr>
        <p:txBody>
          <a:bodyPr lIns="91425" tIns="91425" rIns="91425" bIns="91425" anchor="t" anchorCtr="0">
            <a:noAutofit/>
          </a:bodyPr>
          <a:lstStyle/>
          <a:p>
            <a:pPr lvl="0" algn="ctr" rtl="0">
              <a:spcBef>
                <a:spcPts val="0"/>
              </a:spcBef>
              <a:buNone/>
            </a:pPr>
            <a:r>
              <a:rPr lang="en" sz="2000" b="1">
                <a:latin typeface="Old Standard TT"/>
                <a:ea typeface="Old Standard TT"/>
                <a:cs typeface="Old Standard TT"/>
                <a:sym typeface="Old Standard TT"/>
              </a:rPr>
              <a:t>Gyroscopes:</a:t>
            </a:r>
          </a:p>
          <a:p>
            <a:pPr lvl="0" algn="ctr" rtl="0">
              <a:lnSpc>
                <a:spcPct val="115000"/>
              </a:lnSpc>
              <a:spcBef>
                <a:spcPts val="0"/>
              </a:spcBef>
              <a:buNone/>
            </a:pPr>
            <a:r>
              <a:rPr lang="en" sz="1950">
                <a:solidFill>
                  <a:schemeClr val="dk1"/>
                </a:solidFill>
                <a:latin typeface="Old Standard TT"/>
                <a:ea typeface="Old Standard TT"/>
                <a:cs typeface="Old Standard TT"/>
                <a:sym typeface="Old Standard TT"/>
              </a:rPr>
              <a:t>help indicate orientation based on angular velocity</a:t>
            </a:r>
          </a:p>
          <a:p>
            <a:pPr lvl="0" rtl="0">
              <a:spcBef>
                <a:spcPts val="0"/>
              </a:spcBef>
              <a:buNone/>
            </a:pPr>
            <a:endParaRPr sz="1200">
              <a:solidFill>
                <a:srgbClr val="5B5B5B"/>
              </a:solidFill>
              <a:highlight>
                <a:srgbClr val="FFFFFF"/>
              </a:highlight>
            </a:endParaRPr>
          </a:p>
        </p:txBody>
      </p:sp>
      <p:sp>
        <p:nvSpPr>
          <p:cNvPr id="108" name="Shape 108"/>
          <p:cNvSpPr/>
          <p:nvPr/>
        </p:nvSpPr>
        <p:spPr>
          <a:xfrm rot="890534">
            <a:off x="6506290" y="1809451"/>
            <a:ext cx="310355" cy="755190"/>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09" name="Shape 109"/>
          <p:cNvSpPr/>
          <p:nvPr/>
        </p:nvSpPr>
        <p:spPr>
          <a:xfrm rot="-784159">
            <a:off x="1911775" y="1907966"/>
            <a:ext cx="310441" cy="754943"/>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387900" y="445025"/>
            <a:ext cx="8520600" cy="613200"/>
          </a:xfrm>
          <a:prstGeom prst="rect">
            <a:avLst/>
          </a:prstGeom>
        </p:spPr>
        <p:txBody>
          <a:bodyPr lIns="91425" tIns="91425" rIns="91425" bIns="91425" anchor="t" anchorCtr="0">
            <a:noAutofit/>
          </a:bodyPr>
          <a:lstStyle/>
          <a:p>
            <a:pPr lvl="0">
              <a:spcBef>
                <a:spcPts val="0"/>
              </a:spcBef>
              <a:buNone/>
            </a:pPr>
            <a:r>
              <a:rPr lang="en" sz="2600"/>
              <a:t>Most new devices contain an accelerometer &amp; gyroscope</a:t>
            </a:r>
          </a:p>
        </p:txBody>
      </p:sp>
      <p:pic>
        <p:nvPicPr>
          <p:cNvPr id="115" name="Shape 115"/>
          <p:cNvPicPr preferRelativeResize="0"/>
          <p:nvPr/>
        </p:nvPicPr>
        <p:blipFill>
          <a:blip r:embed="rId3">
            <a:alphaModFix/>
          </a:blip>
          <a:stretch>
            <a:fillRect/>
          </a:stretch>
        </p:blipFill>
        <p:spPr>
          <a:xfrm>
            <a:off x="0" y="937012"/>
            <a:ext cx="3337500" cy="3948225"/>
          </a:xfrm>
          <a:prstGeom prst="rect">
            <a:avLst/>
          </a:prstGeom>
          <a:noFill/>
          <a:ln>
            <a:noFill/>
          </a:ln>
        </p:spPr>
      </p:pic>
      <p:pic>
        <p:nvPicPr>
          <p:cNvPr id="116" name="Shape 116"/>
          <p:cNvPicPr preferRelativeResize="0"/>
          <p:nvPr/>
        </p:nvPicPr>
        <p:blipFill>
          <a:blip r:embed="rId4">
            <a:alphaModFix/>
          </a:blip>
          <a:stretch>
            <a:fillRect/>
          </a:stretch>
        </p:blipFill>
        <p:spPr>
          <a:xfrm>
            <a:off x="3819528" y="1351825"/>
            <a:ext cx="1504950" cy="3028950"/>
          </a:xfrm>
          <a:prstGeom prst="rect">
            <a:avLst/>
          </a:prstGeom>
          <a:noFill/>
          <a:ln>
            <a:noFill/>
          </a:ln>
        </p:spPr>
      </p:pic>
      <p:pic>
        <p:nvPicPr>
          <p:cNvPr id="117" name="Shape 117"/>
          <p:cNvPicPr preferRelativeResize="0"/>
          <p:nvPr/>
        </p:nvPicPr>
        <p:blipFill>
          <a:blip r:embed="rId5">
            <a:alphaModFix/>
          </a:blip>
          <a:stretch>
            <a:fillRect/>
          </a:stretch>
        </p:blipFill>
        <p:spPr>
          <a:xfrm>
            <a:off x="5588249" y="1396649"/>
            <a:ext cx="3555751" cy="3028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r>
              <a:rPr lang="en"/>
              <a:t>Mobile device applications</a:t>
            </a:r>
          </a:p>
        </p:txBody>
      </p:sp>
      <p:sp>
        <p:nvSpPr>
          <p:cNvPr id="123" name="Shape 123"/>
          <p:cNvSpPr txBox="1">
            <a:spLocks noGrp="1"/>
          </p:cNvSpPr>
          <p:nvPr>
            <p:ph type="body" idx="1"/>
          </p:nvPr>
        </p:nvSpPr>
        <p:spPr>
          <a:xfrm>
            <a:off x="311700" y="1361325"/>
            <a:ext cx="8520600" cy="3397200"/>
          </a:xfrm>
          <a:prstGeom prst="rect">
            <a:avLst/>
          </a:prstGeom>
        </p:spPr>
        <p:txBody>
          <a:bodyPr lIns="91425" tIns="91425" rIns="91425" bIns="91425" anchor="t" anchorCtr="0">
            <a:noAutofit/>
          </a:bodyPr>
          <a:lstStyle/>
          <a:p>
            <a:pPr lvl="0" indent="457200">
              <a:spcBef>
                <a:spcPts val="0"/>
              </a:spcBef>
              <a:buNone/>
            </a:pPr>
            <a:r>
              <a:rPr lang="en" sz="2400"/>
              <a:t>  Compass App				   Star-gazing App</a:t>
            </a:r>
          </a:p>
        </p:txBody>
      </p:sp>
      <p:pic>
        <p:nvPicPr>
          <p:cNvPr id="124" name="Shape 124"/>
          <p:cNvPicPr preferRelativeResize="0"/>
          <p:nvPr/>
        </p:nvPicPr>
        <p:blipFill>
          <a:blip r:embed="rId3">
            <a:alphaModFix/>
          </a:blip>
          <a:stretch>
            <a:fillRect/>
          </a:stretch>
        </p:blipFill>
        <p:spPr>
          <a:xfrm>
            <a:off x="1236524" y="1846636"/>
            <a:ext cx="1464949" cy="2317275"/>
          </a:xfrm>
          <a:prstGeom prst="rect">
            <a:avLst/>
          </a:prstGeom>
          <a:noFill/>
          <a:ln>
            <a:noFill/>
          </a:ln>
        </p:spPr>
      </p:pic>
      <p:pic>
        <p:nvPicPr>
          <p:cNvPr id="125" name="Shape 125"/>
          <p:cNvPicPr preferRelativeResize="0"/>
          <p:nvPr/>
        </p:nvPicPr>
        <p:blipFill>
          <a:blip r:embed="rId4">
            <a:alphaModFix/>
          </a:blip>
          <a:stretch>
            <a:fillRect/>
          </a:stretch>
        </p:blipFill>
        <p:spPr>
          <a:xfrm>
            <a:off x="4584900" y="1846625"/>
            <a:ext cx="2609553" cy="2317274"/>
          </a:xfrm>
          <a:prstGeom prst="rect">
            <a:avLst/>
          </a:prstGeom>
          <a:noFill/>
          <a:ln>
            <a:noFill/>
          </a:ln>
        </p:spPr>
      </p:pic>
    </p:spTree>
  </p:cSld>
  <p:clrMapOvr>
    <a:masterClrMapping/>
  </p:clrMapOvr>
</p:sld>
</file>

<file path=ppt/theme/theme1.xml><?xml version="1.0" encoding="utf-8"?>
<a:theme xmlns:a="http://schemas.openxmlformats.org/drawingml/2006/main"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1465</Words>
  <Application>Microsoft Macintosh PowerPoint</Application>
  <PresentationFormat>On-screen Show (16:9)</PresentationFormat>
  <Paragraphs>153</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Old Standard TT</vt:lpstr>
      <vt:lpstr>Helvetica Neue</vt:lpstr>
      <vt:lpstr>paperback</vt:lpstr>
      <vt:lpstr>Accelerometers &amp; Gyroscopes</vt:lpstr>
      <vt:lpstr>Acceleration defined</vt:lpstr>
      <vt:lpstr>Accelerometers</vt:lpstr>
      <vt:lpstr>Angular displacement, velocity, and acceleration</vt:lpstr>
      <vt:lpstr>Gyroscopes</vt:lpstr>
      <vt:lpstr>How gyroscopes work</vt:lpstr>
      <vt:lpstr>Accelerometers versus Gyroscopes</vt:lpstr>
      <vt:lpstr>Most new devices contain an accelerometer &amp; gyroscope</vt:lpstr>
      <vt:lpstr>Mobile device applications</vt:lpstr>
      <vt:lpstr>Gyroscope applications</vt:lpstr>
      <vt:lpstr>I’ve fallen and I can’t get up</vt:lpstr>
      <vt:lpstr>Accelerometers could save you $$$</vt:lpstr>
      <vt:lpstr>Tesla</vt:lpstr>
      <vt:lpstr>Earthquake detection</vt:lpstr>
      <vt:lpstr>Bionic Limbs</vt:lpstr>
      <vt:lpstr>Gyro Sensor Applications</vt:lpstr>
      <vt:lpstr>Inertial Navigation System (INS)</vt:lpstr>
      <vt:lpstr>Airplanes</vt:lpstr>
      <vt:lpstr>Ships</vt:lpstr>
      <vt:lpstr>Missiles</vt:lpstr>
      <vt:lpstr>Car Navigation</vt:lpstr>
      <vt:lpstr>Resources</vt:lpstr>
      <vt:lpstr>More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Accelerometers &amp; Gyroscopes</dc:title>
  <cp:lastModifiedBy>Sadi SEKER</cp:lastModifiedBy>
  <cp:revision>1</cp:revision>
  <dcterms:modified xsi:type="dcterms:W3CDTF">2017-04-13T14:17:42Z</dcterms:modified>
</cp:coreProperties>
</file>